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4"/>
  </p:notesMasterIdLst>
  <p:sldIdLst>
    <p:sldId id="256" r:id="rId2"/>
    <p:sldId id="272" r:id="rId3"/>
    <p:sldId id="273" r:id="rId4"/>
    <p:sldId id="271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4" r:id="rId19"/>
    <p:sldId id="275" r:id="rId20"/>
    <p:sldId id="276" r:id="rId21"/>
    <p:sldId id="270" r:id="rId22"/>
    <p:sldId id="277" r:id="rId23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79533" autoAdjust="0"/>
  </p:normalViewPr>
  <p:slideViewPr>
    <p:cSldViewPr>
      <p:cViewPr varScale="1">
        <p:scale>
          <a:sx n="55" d="100"/>
          <a:sy n="55" d="100"/>
        </p:scale>
        <p:origin x="172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03C769-EBCB-429C-98B1-94B72D282FA2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870C2B-BA60-4C9A-BE67-D2F48F6200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753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70C2B-BA60-4C9A-BE67-D2F48F62002A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842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70C2B-BA60-4C9A-BE67-D2F48F62002A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75062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70C2B-BA60-4C9A-BE67-D2F48F62002A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7340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70C2B-BA60-4C9A-BE67-D2F48F62002A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904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70C2B-BA60-4C9A-BE67-D2F48F62002A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9780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70C2B-BA60-4C9A-BE67-D2F48F62002A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27049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70C2B-BA60-4C9A-BE67-D2F48F62002A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7722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70C2B-BA60-4C9A-BE67-D2F48F62002A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6928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	Формирование практического опыта профессиональной деятельности на базе конкретного производства, освоение профессиональных и общих компетенций по виду профессиональной деятельности; проверка возможностей самостоятельной работы будущего специалиста в условиях конкретного производства.</a:t>
            </a:r>
          </a:p>
          <a:p>
            <a:r>
              <a:rPr lang="ru-RU" dirty="0" smtClean="0"/>
              <a:t>	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Практико-ориентированность и диалог позволяют студентам приобрести необходимый минимум профессиональных умений и навыков, опыт организаторской работы, систему теоретических знаний, профессиональную мобильность и компетентность, что соответствует образовательному стандарту и делает наших выпускников конкурентоспособными.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70C2B-BA60-4C9A-BE67-D2F48F62002A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4543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70C2B-BA60-4C9A-BE67-D2F48F62002A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0767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70C2B-BA60-4C9A-BE67-D2F48F62002A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7495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70C2B-BA60-4C9A-BE67-D2F48F62002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238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	В</a:t>
            </a:r>
            <a:r>
              <a:rPr lang="ru-RU" baseline="0" dirty="0" smtClean="0"/>
              <a:t> 2017 году в ГАПОУ ТО «Тюменский техникум строительной индустрии и городского хозяйства» был разработан график проведения интегрированных учебных занятий, с ее результатами можно ознакомиться на сайте нашего техникума в разделе методическая копилка.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70C2B-BA60-4C9A-BE67-D2F48F62002A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9606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70C2B-BA60-4C9A-BE67-D2F48F62002A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5217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70C2B-BA60-4C9A-BE67-D2F48F62002A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4521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	На современном этапе модернизации профессионального образования производство нуждается в самостоятельных, творческих специалистах, инициативных предприимчивых, способных приносить прибыль, предлагать и разрабатывать идеи, находить нетрадиционные решения и реализовывать экономически выгодные проекты.</a:t>
            </a:r>
          </a:p>
          <a:p>
            <a:r>
              <a:rPr lang="ru-RU" dirty="0" smtClean="0"/>
              <a:t>	Несмотря на значимость практико-ориентированного обучения для современного профессионального образования, его содержание и формы еще не получили достаточной теоретической и методической разработки.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	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Создание</a:t>
            </a:r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практико-ориентированной  образовательной среды учебного заведения, изучение ее влияния на становление, реализацию, раскрытие, самосовершенствование личности остается актуальной проблемой педагогики.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70C2B-BA60-4C9A-BE67-D2F48F62002A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6623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	Что же такое практико-ориентированный подход в обучении специалистов?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70C2B-BA60-4C9A-BE67-D2F48F62002A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8944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	Нами</a:t>
            </a:r>
            <a:r>
              <a:rPr lang="ru-RU" baseline="0" dirty="0" smtClean="0"/>
              <a:t> было проведено исследование степени заинтересованности обучающихся 2 и 3 курсов всех профессий и специальностей, реализуемых в нашем техникуме в практико-направленном обучении. </a:t>
            </a:r>
          </a:p>
          <a:p>
            <a:r>
              <a:rPr lang="ru-RU" baseline="0" dirty="0" smtClean="0"/>
              <a:t>	Исследование выявило следующие проблемы: 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ru-RU" sz="12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пассивность обучающихся на занятиях;</a:t>
            </a:r>
            <a:endParaRPr lang="ru-RU" sz="1200" dirty="0" smtClean="0">
              <a:solidFill>
                <a:srgbClr val="002060"/>
              </a:solidFill>
              <a:latin typeface="+mn-lt"/>
              <a:ea typeface="SimSun"/>
              <a:cs typeface="Times New Roman"/>
            </a:endParaRPr>
          </a:p>
          <a:p>
            <a:pPr algn="just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ru-RU" sz="12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отрицательное (в большинстве) отношение обучающихся к учебным занятиям теоретического характера;</a:t>
            </a:r>
            <a:endParaRPr lang="ru-RU" sz="1200" dirty="0" smtClean="0">
              <a:solidFill>
                <a:srgbClr val="002060"/>
              </a:solidFill>
              <a:latin typeface="+mn-lt"/>
              <a:ea typeface="SimSun"/>
              <a:cs typeface="Times New Roman"/>
            </a:endParaRPr>
          </a:p>
          <a:p>
            <a:pPr algn="just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ru-RU" sz="12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разочарованность в выборе профессии к окончанию обучения.</a:t>
            </a:r>
            <a:endParaRPr lang="ru-RU" sz="1200" dirty="0" smtClean="0">
              <a:solidFill>
                <a:srgbClr val="002060"/>
              </a:solidFill>
              <a:latin typeface="+mn-lt"/>
              <a:ea typeface="SimSun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70C2B-BA60-4C9A-BE67-D2F48F62002A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5654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Практика трудоустройства выпускников в последние годы показывает, что работодатели при подборе специалистов заинтересованы в кадрах, уже имеющих помимо специального образования и опыт работы. Поэтому сегодня молодые специалисты испытывают трудности конкуренции рынка труда и в адаптации к условиям деятельности. Профессиональное становление занимает еще несколько лет после окончания образовательного учреждения и требует дополнительных усилий от самих молодых специалистов и денежных затрат на переквалификацию от компаний, в которых они работают.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70C2B-BA60-4C9A-BE67-D2F48F62002A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0712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	ФГОС предусматривает усиление прикладного, практического характера СПО, адекватность его современным требованиям экономики, науки и общественной жизни.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70C2B-BA60-4C9A-BE67-D2F48F62002A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9891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	В </a:t>
            </a:r>
            <a:r>
              <a:rPr lang="ru-RU" dirty="0" err="1" smtClean="0"/>
              <a:t>деятельностно</a:t>
            </a:r>
            <a:r>
              <a:rPr lang="ru-RU" dirty="0" smtClean="0"/>
              <a:t> - </a:t>
            </a:r>
            <a:r>
              <a:rPr lang="ru-RU" dirty="0" err="1" smtClean="0"/>
              <a:t>компетентностной</a:t>
            </a:r>
            <a:r>
              <a:rPr lang="ru-RU" dirty="0" smtClean="0"/>
              <a:t> парадигме, в соответствии с которой практико-ориентированное образование направлено на приобретение кроме знаний, умений, навыков - опыта практической деятельности с целью достижения профессионально и социально значимых компетентностей. Это обеспечивает вовлечение студентов в работу и их активность, сравнимую с активностью преподавателя.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70C2B-BA60-4C9A-BE67-D2F48F62002A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7868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911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27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344327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5826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302284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8210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16412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233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102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005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055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13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66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508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0517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401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2314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0"/>
            <a:ext cx="8429684" cy="3933056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200" b="1" dirty="0" smtClean="0">
                <a:ln w="11430"/>
                <a:solidFill>
                  <a:srgbClr val="002060"/>
                </a:solidFill>
              </a:rPr>
              <a:t>Окружное </a:t>
            </a:r>
            <a:r>
              <a:rPr lang="ru-RU" sz="3200" b="1" dirty="0">
                <a:ln w="11430"/>
                <a:solidFill>
                  <a:srgbClr val="002060"/>
                </a:solidFill>
              </a:rPr>
              <a:t>методическое объединение</a:t>
            </a:r>
            <a:br>
              <a:rPr lang="ru-RU" sz="3200" b="1" dirty="0">
                <a:ln w="11430"/>
                <a:solidFill>
                  <a:srgbClr val="002060"/>
                </a:solidFill>
              </a:rPr>
            </a:br>
            <a:r>
              <a:rPr lang="ru-RU" sz="3200" b="1" dirty="0">
                <a:ln w="11430"/>
                <a:solidFill>
                  <a:srgbClr val="002060"/>
                </a:solidFill>
              </a:rPr>
              <a:t> работников профессиональных образовательных организаций </a:t>
            </a:r>
            <a:br>
              <a:rPr lang="ru-RU" sz="3200" b="1" dirty="0">
                <a:ln w="11430"/>
                <a:solidFill>
                  <a:srgbClr val="002060"/>
                </a:solidFill>
              </a:rPr>
            </a:br>
            <a:r>
              <a:rPr lang="ru-RU" sz="3200" b="1" dirty="0">
                <a:ln w="11430"/>
                <a:solidFill>
                  <a:srgbClr val="002060"/>
                </a:solidFill>
              </a:rPr>
              <a:t>Уральского федерального округа </a:t>
            </a:r>
            <a:br>
              <a:rPr lang="ru-RU" sz="3200" b="1" dirty="0">
                <a:ln w="11430"/>
                <a:solidFill>
                  <a:srgbClr val="002060"/>
                </a:solidFill>
              </a:rPr>
            </a:br>
            <a:r>
              <a:rPr lang="ru-RU" sz="3200" b="1" dirty="0">
                <a:ln w="11430"/>
                <a:solidFill>
                  <a:srgbClr val="002060"/>
                </a:solidFill>
              </a:rPr>
              <a:t>по УГС 08.00.00 ТЕХНИКА И </a:t>
            </a:r>
            <a:r>
              <a:rPr lang="ru-RU" sz="3200" b="1" dirty="0" smtClean="0">
                <a:ln w="11430"/>
                <a:solidFill>
                  <a:srgbClr val="002060"/>
                </a:solidFill>
              </a:rPr>
              <a:t>ТЕХНОЛОГИИ </a:t>
            </a:r>
            <a:r>
              <a:rPr lang="ru-RU" sz="3200" b="1" dirty="0">
                <a:ln w="11430"/>
                <a:solidFill>
                  <a:srgbClr val="002060"/>
                </a:solidFill>
              </a:rPr>
              <a:t>СТРОИТЕЛЬСТВА</a:t>
            </a:r>
            <a:r>
              <a:rPr lang="ru-RU" sz="3200" b="1" dirty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2708920"/>
            <a:ext cx="8458200" cy="2091680"/>
          </a:xfrm>
        </p:spPr>
        <p:txBody>
          <a:bodyPr/>
          <a:lstStyle/>
          <a:p>
            <a:endParaRPr lang="en-US" dirty="0" smtClean="0">
              <a:latin typeface="Times New Roman"/>
            </a:endParaRPr>
          </a:p>
          <a:p>
            <a:endParaRPr lang="en-US" dirty="0" smtClean="0">
              <a:latin typeface="Times New Roman"/>
            </a:endParaRPr>
          </a:p>
          <a:p>
            <a:endParaRPr lang="en-US" dirty="0" smtClean="0">
              <a:latin typeface="Times New Roman"/>
            </a:endParaRPr>
          </a:p>
          <a:p>
            <a:endParaRPr lang="en-US" dirty="0" smtClean="0">
              <a:latin typeface="Times New Roman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9832" y="3356991"/>
            <a:ext cx="3458481" cy="34354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7587952" cy="94677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cap="none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Виды профессиональной деятельности </a:t>
            </a:r>
            <a:r>
              <a:rPr lang="ru-RU" sz="4000" cap="none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раскрываются в </a:t>
            </a:r>
            <a:br>
              <a:rPr lang="ru-RU" sz="4000" cap="none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</a:br>
            <a:r>
              <a:rPr lang="ru-RU" sz="4000" b="1" cap="none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профессиональных компетенциях.</a:t>
            </a:r>
            <a:r>
              <a:rPr lang="ru-RU" sz="4000" cap="none" dirty="0" smtClean="0">
                <a:latin typeface="Calibri"/>
                <a:ea typeface="SimSun"/>
                <a:cs typeface="Times New Roman"/>
              </a:rPr>
              <a:t/>
            </a:r>
            <a:br>
              <a:rPr lang="ru-RU" sz="4000" cap="none" dirty="0" smtClean="0">
                <a:latin typeface="Calibri"/>
                <a:ea typeface="SimSun"/>
                <a:cs typeface="Times New Roman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32914" y="1916832"/>
            <a:ext cx="6591985" cy="377762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19160" y="3429000"/>
            <a:ext cx="7405738" cy="114300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19160" y="1698212"/>
            <a:ext cx="7429552" cy="121444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ea typeface="SimSun"/>
                <a:cs typeface="Times New Roman" pitchFamily="18" charset="0"/>
              </a:rPr>
              <a:t>Компетенции </a:t>
            </a:r>
            <a:endParaRPr lang="ru-RU" sz="2800" dirty="0" smtClean="0"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ea typeface="SimSun"/>
                <a:cs typeface="Times New Roman" pitchFamily="18" charset="0"/>
              </a:rPr>
              <a:t>как результат образования</a:t>
            </a:r>
            <a:endParaRPr lang="ru-RU" sz="2800" dirty="0" smtClean="0"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19160" y="5000636"/>
            <a:ext cx="7405738" cy="164307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519160" y="3486782"/>
            <a:ext cx="698193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Образовательные технологии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как способ формирования компетенций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642910" y="5127496"/>
            <a:ext cx="850109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Оценочные средства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как инструмент доказательства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сформированности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 компетенций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4864839" y="2841181"/>
            <a:ext cx="714380" cy="642942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4893455" y="4454371"/>
            <a:ext cx="714380" cy="642942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66" y="5492071"/>
            <a:ext cx="1261981" cy="1292464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57200"/>
            <a:ext cx="7659960" cy="118585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Составляющие понятия компетенции:</a:t>
            </a:r>
            <a:r>
              <a:rPr lang="ru-RU" dirty="0" smtClean="0">
                <a:latin typeface="Calibri"/>
                <a:ea typeface="SimSun"/>
                <a:cs typeface="Times New Roman"/>
              </a:rPr>
              <a:t/>
            </a:r>
            <a:br>
              <a:rPr lang="ru-RU" dirty="0" smtClean="0">
                <a:latin typeface="Calibri"/>
                <a:ea typeface="SimSun"/>
                <a:cs typeface="Times New Roman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554162"/>
            <a:ext cx="7659960" cy="5446738"/>
          </a:xfrm>
        </p:spPr>
        <p:txBody>
          <a:bodyPr>
            <a:normAutofit/>
          </a:bodyPr>
          <a:lstStyle/>
          <a:p>
            <a:pPr lvl="0" algn="just">
              <a:lnSpc>
                <a:spcPct val="115000"/>
              </a:lnSpc>
              <a:spcAft>
                <a:spcPts val="1000"/>
              </a:spcAft>
              <a:buSzPts val="1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ru-RU" b="1" u="sng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Знания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осваиваются в ходе познавательной деятельности.</a:t>
            </a:r>
            <a:endParaRPr lang="ru-RU" dirty="0" smtClean="0">
              <a:solidFill>
                <a:srgbClr val="002060"/>
              </a:solidFill>
              <a:latin typeface="Calibri"/>
              <a:ea typeface="SimSun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1000"/>
              </a:spcAft>
              <a:buSzPts val="1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ru-RU" b="1" u="sng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Умения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предполагают целенаправленное выполнение действия.</a:t>
            </a:r>
            <a:endParaRPr lang="ru-RU" dirty="0" smtClean="0">
              <a:solidFill>
                <a:srgbClr val="002060"/>
              </a:solidFill>
              <a:latin typeface="Calibri"/>
              <a:ea typeface="SimSun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1000"/>
              </a:spcAft>
              <a:buSzPts val="1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ru-RU" b="1" u="sng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Опытом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становится то жизненное и профессиональное содержание, которое осмыслено и проработано человеком и стало частью его внутреннего мира.</a:t>
            </a:r>
            <a:endParaRPr lang="ru-RU" dirty="0" smtClean="0">
              <a:solidFill>
                <a:srgbClr val="002060"/>
              </a:solidFill>
              <a:latin typeface="Calibri"/>
              <a:ea typeface="SimSu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   Таким образом,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профессиональная компетенция –         это способность успешно действовать на основе умений, знаний и практического опыта при выполнении задания, решении задачи профессиональной деятельности. </a:t>
            </a:r>
            <a:endParaRPr lang="ru-RU" dirty="0" smtClean="0">
              <a:solidFill>
                <a:srgbClr val="002060"/>
              </a:solidFill>
              <a:latin typeface="Calibri"/>
              <a:ea typeface="SimSun"/>
              <a:cs typeface="Times New Roman"/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5445224"/>
            <a:ext cx="1261981" cy="1292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ovlku.okis.ru/img/ovlku/Chapter2_clip_image001_00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928670"/>
            <a:ext cx="3810000" cy="38671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57200"/>
            <a:ext cx="7731968" cy="54290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Методы активного обучения (МАО)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142984"/>
            <a:ext cx="7741524" cy="57150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МАО</a:t>
            </a:r>
            <a:r>
              <a:rPr lang="ru-RU" sz="28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позволяют студентам 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отрабатывать свои 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профессиональные 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компетенции в условиях</a:t>
            </a:r>
            <a:r>
              <a:rPr lang="ru-RU" sz="28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,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приближенных к реальной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практике. </a:t>
            </a:r>
          </a:p>
          <a:p>
            <a:pPr>
              <a:buNone/>
            </a:pPr>
            <a:endParaRPr lang="ru-RU" sz="2800" b="1" dirty="0" smtClean="0">
              <a:solidFill>
                <a:srgbClr val="002060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>
              <a:buNone/>
              <a:tabLst>
                <a:tab pos="85725" algn="l"/>
              </a:tabLst>
            </a:pPr>
            <a:r>
              <a:rPr lang="ru-RU" sz="28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При этом реализуется одна из основных задач МАО - </a:t>
            </a:r>
            <a:r>
              <a:rPr lang="ru-RU" sz="28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формирование профессиональных качеств специалиста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. </a:t>
            </a:r>
            <a:endParaRPr lang="ru-RU" dirty="0" smtClean="0">
              <a:latin typeface="Calibri"/>
              <a:ea typeface="SimSun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533666"/>
            <a:ext cx="1261981" cy="1292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85728"/>
            <a:ext cx="7812360" cy="92869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Методы активного обучения (МАО)</a:t>
            </a:r>
            <a:r>
              <a:rPr lang="ru-RU" sz="3600" dirty="0" smtClean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1052736"/>
            <a:ext cx="7096302" cy="56624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  Моделирование и </a:t>
            </a:r>
            <a:r>
              <a:rPr lang="ru-RU" b="1" dirty="0" err="1" smtClean="0">
                <a:solidFill>
                  <a:srgbClr val="002060"/>
                </a:solidFill>
                <a:latin typeface="Times New Roman"/>
                <a:ea typeface="Times New Roman"/>
              </a:rPr>
              <a:t>иммитация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, в том числе МЕТОД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КОНКРЕТНЫХ СИТУАЦИЙ:</a:t>
            </a:r>
            <a:endParaRPr lang="ru-RU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   Конкретные ситуации существуют в разнообразных сферах деятельности. </a:t>
            </a:r>
          </a:p>
          <a:p>
            <a:pPr marL="0" indent="0" algn="just"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  Они дают возможность    максимально приблизить обучение к реальной    профессиональной    деятельности. </a:t>
            </a:r>
            <a:endParaRPr lang="ru-RU" sz="2000" dirty="0" smtClean="0">
              <a:solidFill>
                <a:srgbClr val="002060"/>
              </a:solidFill>
              <a:latin typeface="Calibri"/>
              <a:ea typeface="SimSun"/>
              <a:cs typeface="Times New Roman"/>
            </a:endParaRPr>
          </a:p>
          <a:p>
            <a:endParaRPr lang="ru-RU" dirty="0"/>
          </a:p>
        </p:txBody>
      </p:sp>
      <p:pic>
        <p:nvPicPr>
          <p:cNvPr id="24578" name="Picture 2" descr="http://900igr.net/datai/religii-i-etika/Prepodavanie-ORKSE/0011-015-Kejs-meto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8990" y="3717032"/>
            <a:ext cx="4191000" cy="2543175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671" y="5422684"/>
            <a:ext cx="1261981" cy="1292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1640" y="1729211"/>
            <a:ext cx="7240888" cy="114300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/>
                <a:ea typeface="SimSun"/>
                <a:cs typeface="Times New Roman"/>
              </a:rPr>
              <a:t>Освоение профессиональных компетенций</a:t>
            </a:r>
            <a:endParaRPr lang="ru-RU" sz="3200" b="1" dirty="0" smtClean="0">
              <a:latin typeface="Calibri"/>
              <a:ea typeface="SimSun"/>
              <a:cs typeface="Times New Roman"/>
            </a:endParaRPr>
          </a:p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41388" y="3543980"/>
            <a:ext cx="7240888" cy="114300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/>
                <a:ea typeface="SimSun"/>
                <a:cs typeface="Times New Roman"/>
              </a:rPr>
              <a:t>Освоение профессиональных видов деятельности</a:t>
            </a:r>
            <a:endParaRPr lang="ru-RU" sz="3200" b="1" dirty="0" smtClean="0">
              <a:latin typeface="Calibri"/>
              <a:ea typeface="SimSun"/>
              <a:cs typeface="Times New Roman"/>
            </a:endParaRPr>
          </a:p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40222" y="5301208"/>
            <a:ext cx="7286676" cy="123724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/>
                <a:ea typeface="SimSun"/>
                <a:cs typeface="Times New Roman"/>
              </a:rPr>
              <a:t>Высококвалифицированный специалист – результат обучения.</a:t>
            </a:r>
            <a:endParaRPr lang="ru-RU" sz="3200" b="1" dirty="0" smtClean="0">
              <a:latin typeface="Calibri"/>
              <a:ea typeface="SimSun"/>
              <a:cs typeface="Times New Roman"/>
            </a:endParaRPr>
          </a:p>
          <a:p>
            <a:pPr algn="ctr"/>
            <a:endParaRPr lang="ru-RU" dirty="0"/>
          </a:p>
        </p:txBody>
      </p:sp>
      <p:sp>
        <p:nvSpPr>
          <p:cNvPr id="6" name="Стрелка вниз 5"/>
          <p:cNvSpPr/>
          <p:nvPr/>
        </p:nvSpPr>
        <p:spPr>
          <a:xfrm>
            <a:off x="4076548" y="993473"/>
            <a:ext cx="1285884" cy="714380"/>
          </a:xfrm>
          <a:prstGeom prst="down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/>
                <a:ea typeface="SimSun"/>
                <a:cs typeface="Times New Roman"/>
              </a:rPr>
              <a:t>это</a:t>
            </a:r>
            <a:endParaRPr lang="ru-RU" dirty="0"/>
          </a:p>
        </p:txBody>
      </p:sp>
      <p:sp>
        <p:nvSpPr>
          <p:cNvPr id="7" name="Стрелка вниз 6"/>
          <p:cNvSpPr/>
          <p:nvPr/>
        </p:nvSpPr>
        <p:spPr>
          <a:xfrm>
            <a:off x="4110806" y="2887039"/>
            <a:ext cx="1285884" cy="642942"/>
          </a:xfrm>
          <a:prstGeom prst="down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/>
                <a:ea typeface="SimSun"/>
                <a:cs typeface="Times New Roman"/>
              </a:rPr>
              <a:t>это</a:t>
            </a:r>
            <a:endParaRPr lang="ru-RU" dirty="0"/>
          </a:p>
        </p:txBody>
      </p:sp>
      <p:sp>
        <p:nvSpPr>
          <p:cNvPr id="8" name="Стрелка вниз 7"/>
          <p:cNvSpPr/>
          <p:nvPr/>
        </p:nvSpPr>
        <p:spPr>
          <a:xfrm>
            <a:off x="4309142" y="4729704"/>
            <a:ext cx="1285884" cy="571504"/>
          </a:xfrm>
          <a:prstGeom prst="down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/>
                <a:ea typeface="SimSun"/>
                <a:cs typeface="Times New Roman"/>
              </a:rPr>
              <a:t>это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331640" y="-128880"/>
            <a:ext cx="7454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/>
                <a:ea typeface="SimSun"/>
                <a:cs typeface="Times New Roman"/>
              </a:rPr>
              <a:t>Практико-ориентированное обучение</a:t>
            </a:r>
            <a:endParaRPr lang="ru-RU" sz="3600" b="1" dirty="0" smtClean="0">
              <a:ea typeface="SimSun"/>
              <a:cs typeface="Times New Roman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" y="5565536"/>
            <a:ext cx="1261981" cy="1292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photo.elsoar.com/wp-content/images/Education-at-All-Stages-of-Life-Photo-2-780x5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738" y="3861048"/>
            <a:ext cx="4134443" cy="28541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5200" y="260648"/>
            <a:ext cx="6589200" cy="88235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Роль преподавателя</a:t>
            </a:r>
            <a:r>
              <a:rPr lang="ru-RU" dirty="0" smtClean="0">
                <a:latin typeface="Calibri"/>
                <a:ea typeface="SimSun"/>
                <a:cs typeface="Times New Roman"/>
              </a:rPr>
              <a:t/>
            </a:r>
            <a:br>
              <a:rPr lang="ru-RU" dirty="0" smtClean="0">
                <a:latin typeface="Calibri"/>
                <a:ea typeface="SimSun"/>
                <a:cs typeface="Times New Roman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83722" y="1143007"/>
            <a:ext cx="8624918" cy="5643602"/>
          </a:xfrm>
        </p:spPr>
        <p:txBody>
          <a:bodyPr>
            <a:normAutofit fontScale="92500"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§"/>
              <a:tabLst>
                <a:tab pos="457200" algn="l"/>
              </a:tabLst>
            </a:pPr>
            <a:r>
              <a:rPr lang="ru-RU" sz="3000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На всех этапах учебной деятельности преподаватель выступает как </a:t>
            </a:r>
            <a:r>
              <a:rPr lang="ru-RU" sz="3000" b="1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организатор, руководитель, консультант учебного процесса</a:t>
            </a:r>
            <a:r>
              <a:rPr lang="ru-RU" sz="3000" b="1" dirty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.</a:t>
            </a:r>
            <a:endParaRPr lang="ru-RU" sz="3000" b="1" dirty="0" smtClean="0">
              <a:solidFill>
                <a:srgbClr val="002060"/>
              </a:solidFill>
              <a:latin typeface="Times New Roman"/>
              <a:ea typeface="SimSun"/>
              <a:cs typeface="Times New Roman"/>
            </a:endParaRPr>
          </a:p>
          <a:p>
            <a:pPr algn="just">
              <a:lnSpc>
                <a:spcPct val="115000"/>
              </a:lnSpc>
              <a:spcBef>
                <a:spcPts val="0"/>
              </a:spcBef>
              <a:buFont typeface="Wingdings" pitchFamily="2" charset="2"/>
              <a:buChar char="§"/>
              <a:tabLst>
                <a:tab pos="457200" algn="l"/>
              </a:tabLst>
            </a:pPr>
            <a:r>
              <a:rPr lang="ru-RU" sz="3000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Студент выполняет роль </a:t>
            </a:r>
            <a:r>
              <a:rPr lang="ru-RU" sz="3000" b="1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самостоятельного</a:t>
            </a:r>
          </a:p>
          <a:p>
            <a:pPr algn="just">
              <a:lnSpc>
                <a:spcPct val="115000"/>
              </a:lnSpc>
              <a:spcBef>
                <a:spcPts val="0"/>
              </a:spcBef>
              <a:buNone/>
              <a:tabLst>
                <a:tab pos="457200" algn="l"/>
              </a:tabLst>
            </a:pPr>
            <a:r>
              <a:rPr lang="ru-RU" sz="3000" b="1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                                                   </a:t>
            </a:r>
            <a:r>
              <a:rPr lang="ru-RU" sz="3000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исследователя той или</a:t>
            </a:r>
          </a:p>
          <a:p>
            <a:pPr algn="just">
              <a:lnSpc>
                <a:spcPct val="115000"/>
              </a:lnSpc>
              <a:spcBef>
                <a:spcPts val="0"/>
              </a:spcBef>
              <a:buNone/>
              <a:tabLst>
                <a:tab pos="457200" algn="l"/>
              </a:tabLst>
            </a:pPr>
            <a:r>
              <a:rPr lang="ru-RU" sz="3000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                                                   иной учебной проблемы, </a:t>
            </a:r>
          </a:p>
          <a:p>
            <a:pPr algn="just">
              <a:lnSpc>
                <a:spcPct val="115000"/>
              </a:lnSpc>
              <a:spcBef>
                <a:spcPts val="0"/>
              </a:spcBef>
              <a:buNone/>
              <a:tabLst>
                <a:tab pos="457200" algn="l"/>
              </a:tabLst>
            </a:pPr>
            <a:r>
              <a:rPr lang="ru-RU" sz="3000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                                                   решение которой должно</a:t>
            </a:r>
          </a:p>
          <a:p>
            <a:pPr algn="just">
              <a:lnSpc>
                <a:spcPct val="115000"/>
              </a:lnSpc>
              <a:spcBef>
                <a:spcPts val="0"/>
              </a:spcBef>
              <a:buNone/>
              <a:tabLst>
                <a:tab pos="457200" algn="l"/>
              </a:tabLst>
            </a:pPr>
            <a:r>
              <a:rPr lang="ru-RU" sz="3000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                                                   привести к заранее</a:t>
            </a:r>
          </a:p>
          <a:p>
            <a:pPr algn="just">
              <a:lnSpc>
                <a:spcPct val="115000"/>
              </a:lnSpc>
              <a:spcBef>
                <a:spcPts val="0"/>
              </a:spcBef>
              <a:buNone/>
              <a:tabLst>
                <a:tab pos="457200" algn="l"/>
              </a:tabLst>
            </a:pPr>
            <a:r>
              <a:rPr lang="ru-RU" sz="3000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                                                   запланированному                      </a:t>
            </a:r>
          </a:p>
          <a:p>
            <a:pPr algn="just">
              <a:lnSpc>
                <a:spcPct val="115000"/>
              </a:lnSpc>
              <a:spcBef>
                <a:spcPts val="0"/>
              </a:spcBef>
              <a:buNone/>
              <a:tabLst>
                <a:tab pos="457200" algn="l"/>
              </a:tabLst>
            </a:pPr>
            <a:r>
              <a:rPr lang="ru-RU" sz="3000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                                                   результату.</a:t>
            </a:r>
            <a:endParaRPr lang="ru-RU" sz="3000" dirty="0" smtClean="0">
              <a:solidFill>
                <a:srgbClr val="002060"/>
              </a:solidFill>
              <a:latin typeface="Calibri"/>
              <a:ea typeface="SimSun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1000"/>
              </a:spcAft>
              <a:buNone/>
              <a:tabLst>
                <a:tab pos="457200" algn="l"/>
              </a:tabLst>
            </a:pPr>
            <a:endParaRPr lang="ru-RU" dirty="0" smtClean="0">
              <a:latin typeface="Calibri"/>
              <a:ea typeface="SimSun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 flipV="1">
            <a:off x="9144000" y="6357958"/>
            <a:ext cx="1143040" cy="857256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78581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Уровни обучения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71546"/>
            <a:ext cx="8686800" cy="6000792"/>
          </a:xfrm>
        </p:spPr>
        <p:txBody>
          <a:bodyPr>
            <a:norm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Первый уровень обучения:</a:t>
            </a:r>
            <a:endParaRPr lang="ru-RU" dirty="0" smtClean="0">
              <a:solidFill>
                <a:srgbClr val="0070C0"/>
              </a:solidFill>
              <a:latin typeface="Calibri"/>
              <a:ea typeface="SimSun"/>
              <a:cs typeface="Times New Roman"/>
            </a:endParaRPr>
          </a:p>
          <a:p>
            <a:pPr marL="49911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  - освоение знаний и понятийного материала.</a:t>
            </a:r>
            <a:endParaRPr lang="ru-RU" dirty="0" smtClean="0">
              <a:solidFill>
                <a:srgbClr val="002060"/>
              </a:solidFill>
              <a:latin typeface="Calibri"/>
              <a:ea typeface="SimSu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Второй уровень обучения:</a:t>
            </a:r>
            <a:endParaRPr lang="ru-RU" dirty="0" smtClean="0">
              <a:solidFill>
                <a:srgbClr val="0070C0"/>
              </a:solidFill>
              <a:latin typeface="Calibri"/>
              <a:ea typeface="SimSun"/>
              <a:cs typeface="Times New Roman"/>
            </a:endParaRPr>
          </a:p>
          <a:p>
            <a:pPr marL="540385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  -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репродуктивный,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т.е. выполнение деятельности по образцу, инструкции или под руководством.</a:t>
            </a:r>
            <a:endParaRPr lang="ru-RU" dirty="0" smtClean="0">
              <a:solidFill>
                <a:srgbClr val="002060"/>
              </a:solidFill>
              <a:latin typeface="Calibri"/>
              <a:ea typeface="SimSu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Третий уровень обучения:</a:t>
            </a:r>
            <a:endParaRPr lang="ru-RU" dirty="0" smtClean="0">
              <a:solidFill>
                <a:srgbClr val="0070C0"/>
              </a:solidFill>
              <a:latin typeface="Calibri"/>
              <a:ea typeface="SimSun"/>
              <a:cs typeface="Times New Roman"/>
            </a:endParaRPr>
          </a:p>
          <a:p>
            <a:pPr marL="630555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  -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продуктивный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, т.е. планирование и самостоятельное выполнение деятельности, подготовка электронных презентаций, составление и разгадывание кроссвордов, решение проблемно - ситуационных задач, составление памяток.</a:t>
            </a:r>
            <a:endParaRPr lang="ru-RU" dirty="0" smtClean="0">
              <a:solidFill>
                <a:srgbClr val="002060"/>
              </a:solidFill>
              <a:latin typeface="Calibri"/>
              <a:ea typeface="SimSun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5564965"/>
            <a:ext cx="1261981" cy="1292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285728"/>
            <a:ext cx="5499720" cy="2928958"/>
          </a:xfrm>
        </p:spPr>
        <p:txBody>
          <a:bodyPr>
            <a:normAutofit/>
          </a:bodyPr>
          <a:lstStyle/>
          <a:p>
            <a:r>
              <a:rPr lang="ru-RU" sz="3100" b="1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Оценка качества подготовки обучающихся и выпускников</a:t>
            </a:r>
            <a:br>
              <a:rPr lang="ru-RU" sz="3100" b="1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</a:br>
            <a:r>
              <a:rPr lang="ru-RU" sz="3100" b="1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осуществляется в двух основных направлениях: </a:t>
            </a:r>
            <a:r>
              <a:rPr lang="ru-RU" dirty="0" smtClean="0">
                <a:solidFill>
                  <a:srgbClr val="002060"/>
                </a:solidFill>
                <a:latin typeface="Calibri"/>
                <a:ea typeface="SimSun"/>
                <a:cs typeface="Times New Roman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Calibri"/>
                <a:ea typeface="SimSun"/>
                <a:cs typeface="Times New Roman"/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34903" y="2322851"/>
            <a:ext cx="6192688" cy="1143008"/>
          </a:xfrm>
        </p:spPr>
        <p:txBody>
          <a:bodyPr>
            <a:normAutofit fontScale="77500" lnSpcReduction="20000"/>
          </a:bodyPr>
          <a:lstStyle/>
          <a:p>
            <a:pPr lvl="0" algn="just">
              <a:lnSpc>
                <a:spcPct val="115000"/>
              </a:lnSpc>
              <a:spcAft>
                <a:spcPts val="1000"/>
              </a:spcAft>
              <a:buFont typeface="Arial"/>
              <a:buChar char="•"/>
              <a:tabLst>
                <a:tab pos="457200" algn="l"/>
              </a:tabLst>
            </a:pPr>
            <a:r>
              <a:rPr lang="ru-RU" sz="2800" b="1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оценка уровня освоения дисциплин;</a:t>
            </a:r>
            <a:endParaRPr lang="ru-RU" sz="2800" dirty="0" smtClean="0">
              <a:solidFill>
                <a:srgbClr val="002060"/>
              </a:solidFill>
              <a:latin typeface="Calibri"/>
              <a:ea typeface="SimSun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1000"/>
              </a:spcAft>
              <a:buFont typeface="Arial"/>
              <a:buChar char="•"/>
              <a:tabLst>
                <a:tab pos="457200" algn="l"/>
              </a:tabLst>
            </a:pPr>
            <a:r>
              <a:rPr lang="ru-RU" sz="2800" b="1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оценка компетенций обучающихся.</a:t>
            </a:r>
            <a:endParaRPr lang="ru-RU" sz="2800" dirty="0" smtClean="0">
              <a:solidFill>
                <a:srgbClr val="002060"/>
              </a:solidFill>
              <a:latin typeface="Calibri"/>
              <a:ea typeface="SimSun"/>
              <a:cs typeface="Times New Roman"/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 descr="http://ckpom.portalspo.ru/statii_clip_image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3356992"/>
            <a:ext cx="6084168" cy="338069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03648" y="500042"/>
            <a:ext cx="20522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ВЫВОД!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5445224"/>
            <a:ext cx="1261981" cy="1292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7740351" cy="171636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Из опыта организации практико-ориентированного обучения ГАПОУ ТО «Тюменский техникум строительной </a:t>
            </a:r>
            <a:r>
              <a:rPr lang="ru-RU" sz="2400" b="1" dirty="0"/>
              <a:t>и</a:t>
            </a:r>
            <a:r>
              <a:rPr lang="ru-RU" sz="2400" b="1" dirty="0" smtClean="0"/>
              <a:t>ндустрии и городского хозяйства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ru-RU" sz="2400" dirty="0" smtClean="0"/>
              <a:t>1. Внедрение элементов практико – ориентированного обучения в общеобразовательные дисциплины</a:t>
            </a:r>
          </a:p>
          <a:p>
            <a:endParaRPr lang="ru-RU" sz="2400" dirty="0"/>
          </a:p>
          <a:p>
            <a:r>
              <a:rPr lang="ru-RU" sz="2400" dirty="0" smtClean="0"/>
              <a:t>2. Проведение интегрированных учебных занятий (общеобразовательная дисциплина + дисциплина профессионального цикла)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8968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7" y="188640"/>
            <a:ext cx="8028383" cy="171636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Практико- ориентированное обучение в рамках преподавания общеобразовательных дисциплин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547663" y="1905000"/>
            <a:ext cx="3600401" cy="4952999"/>
          </a:xfrm>
          <a:prstGeom prst="rect">
            <a:avLst/>
          </a:prstGeom>
          <a:solidFill>
            <a:srgbClr val="FFC000"/>
          </a:solidFill>
          <a:ln>
            <a:solidFill>
              <a:schemeClr val="accent2">
                <a:lumMod val="5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860032" y="2060848"/>
            <a:ext cx="3456384" cy="4797151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HeroicExtremeLeftFacing"/>
            <a:lightRig rig="harsh" dir="t">
              <a:rot lat="0" lon="0" rev="3000000"/>
            </a:lightRig>
          </a:scene3d>
          <a:sp3d extrusionH="254000" contourW="19050">
            <a:bevelT w="82550" h="44450" prst="relaxedInset"/>
            <a:bevelB w="82550" h="44450" prst="angle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9159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283152" cy="5602634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>Третье </a:t>
            </a:r>
            <a:r>
              <a:rPr lang="ru-RU" sz="24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>заседание </a:t>
            </a:r>
            <a:r>
              <a:rPr lang="ru-RU" sz="24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/>
            </a:r>
            <a:br>
              <a:rPr lang="ru-RU" sz="24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</a:br>
            <a:r>
              <a:rPr lang="ru-RU" sz="24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>окружного </a:t>
            </a:r>
            <a:r>
              <a:rPr lang="ru-RU" sz="24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>методического объединения УрФО </a:t>
            </a:r>
            <a:r>
              <a:rPr lang="ru-RU" sz="24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/>
            </a:r>
            <a:br>
              <a:rPr lang="ru-RU" sz="24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</a:br>
            <a:r>
              <a:rPr lang="ru-RU" sz="24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>по </a:t>
            </a:r>
            <a:r>
              <a:rPr lang="ru-RU" sz="24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>УГС 08.00.00. </a:t>
            </a:r>
            <a:r>
              <a:rPr lang="ru-RU" sz="24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/>
            </a:r>
            <a:br>
              <a:rPr lang="ru-RU" sz="24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</a:br>
            <a:r>
              <a:rPr lang="ru-RU" sz="24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>ТЕХНИКА </a:t>
            </a:r>
            <a:r>
              <a:rPr lang="ru-RU" sz="24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>И </a:t>
            </a:r>
            <a:r>
              <a:rPr lang="ru-RU" sz="24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>ТЕХНОЛОГИИ </a:t>
            </a:r>
            <a:r>
              <a:rPr lang="ru-RU" sz="24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>СТРОИТЕЛЬСТВА</a:t>
            </a:r>
            <a:br>
              <a:rPr lang="ru-RU" sz="24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</a:br>
            <a:r>
              <a:rPr lang="ru-RU" sz="24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/>
            </a:r>
            <a:br>
              <a:rPr lang="ru-RU" sz="24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</a:br>
            <a:r>
              <a:rPr lang="ru-RU" sz="24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>по теме</a:t>
            </a:r>
            <a:br>
              <a:rPr lang="ru-RU" sz="24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</a:br>
            <a:r>
              <a:rPr lang="ru-RU" sz="24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/>
            </a:r>
            <a:br>
              <a:rPr lang="ru-RU" sz="24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</a:br>
            <a:r>
              <a:rPr lang="ru-RU" sz="31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>«Опыт внедрения элементов практико – ориентированного обучения в образовательный процесс ПОО УрФО по УГС 08.00.00 ТЕХНИКА И ТЕХНОЛОГИИ СТРОИТЕЛЬСТВА»</a:t>
            </a:r>
            <a:br>
              <a:rPr lang="ru-RU" sz="3100" b="1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</a:br>
            <a:r>
              <a:rPr lang="ru-RU" sz="24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/>
            </a:r>
            <a:br>
              <a:rPr lang="ru-RU" sz="2400" b="1" dirty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1520" y="5565536"/>
            <a:ext cx="1261981" cy="129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93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7812360" cy="1905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Интегрированные учебных занятия, как одна из форм практико ориентированного обучения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9552" y="2940626"/>
            <a:ext cx="8604448" cy="2963477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http</a:t>
            </a:r>
            <a:r>
              <a:rPr lang="en-US" sz="2400" b="1" dirty="0">
                <a:solidFill>
                  <a:srgbClr val="0070C0"/>
                </a:solidFill>
              </a:rPr>
              <a:t>://</a:t>
            </a:r>
            <a:r>
              <a:rPr lang="en-US" sz="2400" b="1" dirty="0" smtClean="0">
                <a:solidFill>
                  <a:srgbClr val="0070C0"/>
                </a:solidFill>
              </a:rPr>
              <a:t>tci72.ru</a:t>
            </a:r>
            <a:r>
              <a:rPr lang="ru-RU" b="1" dirty="0" smtClean="0">
                <a:solidFill>
                  <a:srgbClr val="0070C0"/>
                </a:solidFill>
              </a:rPr>
              <a:t>                                           </a:t>
            </a:r>
            <a:r>
              <a:rPr lang="ru-RU" sz="2400" b="1" dirty="0" smtClean="0">
                <a:solidFill>
                  <a:srgbClr val="0070C0"/>
                </a:solidFill>
              </a:rPr>
              <a:t>методическая копилка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2897560" y="2940626"/>
            <a:ext cx="1944216" cy="5722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69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2.bp.blogspot.com/-MRbbXPQTFqE/UauDMPwh9BI/AAAAAAAAAfk/r1xfMYUZYKY/s1600/1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4141" y="4724004"/>
            <a:ext cx="2837459" cy="21339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7443936" cy="3214686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100" cap="none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3100" cap="none" dirty="0" smtClean="0">
                <a:solidFill>
                  <a:srgbClr val="002060"/>
                </a:solidFill>
                <a:latin typeface="Calibri"/>
                <a:ea typeface="SimSun"/>
                <a:cs typeface="Times New Roman"/>
              </a:rPr>
              <a:t/>
            </a:r>
            <a:br>
              <a:rPr lang="ru-RU" sz="3100" cap="none" dirty="0" smtClean="0">
                <a:solidFill>
                  <a:srgbClr val="002060"/>
                </a:solidFill>
                <a:latin typeface="Calibri"/>
                <a:ea typeface="SimSun"/>
                <a:cs typeface="Times New Roman"/>
              </a:rPr>
            </a:br>
            <a:r>
              <a:rPr lang="ru-RU" sz="3100" b="1" cap="none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«Главная задача преподавателя - вовлечь обучающегося в учебный процесс. То, что делает обучающийся, чтобы обучаться, значительно важнее того, что делает педагог, чтобы учить»</a:t>
            </a:r>
            <a:r>
              <a:rPr lang="ru-RU" sz="3100" cap="none" dirty="0" smtClean="0">
                <a:latin typeface="Calibri"/>
                <a:ea typeface="SimSun"/>
                <a:cs typeface="Times New Roman"/>
              </a:rPr>
              <a:t/>
            </a:r>
            <a:br>
              <a:rPr lang="ru-RU" sz="3100" cap="none" dirty="0" smtClean="0">
                <a:latin typeface="Calibri"/>
                <a:ea typeface="SimSun"/>
                <a:cs typeface="Times New Roman"/>
              </a:rPr>
            </a:br>
            <a:r>
              <a:rPr lang="ru-RU" sz="3100" b="1" cap="none" dirty="0" smtClean="0">
                <a:latin typeface="Times New Roman"/>
                <a:ea typeface="SimSun"/>
                <a:cs typeface="Times New Roman"/>
              </a:rPr>
              <a:t>                                                      </a:t>
            </a:r>
            <a:r>
              <a:rPr lang="ru-RU" sz="3100" b="1" cap="none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Дэвид Милтон</a:t>
            </a:r>
            <a:r>
              <a:rPr lang="ru-RU" dirty="0" smtClean="0">
                <a:latin typeface="Calibri"/>
                <a:ea typeface="SimSun"/>
                <a:cs typeface="Times New Roman"/>
              </a:rPr>
              <a:t/>
            </a:r>
            <a:br>
              <a:rPr lang="ru-RU" dirty="0" smtClean="0">
                <a:latin typeface="Calibri"/>
                <a:ea typeface="SimSun"/>
                <a:cs typeface="Times New Roman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3933056"/>
            <a:ext cx="5038525" cy="2664296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800" b="1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«Скажи мне,    и я забуду.</a:t>
            </a:r>
            <a:endParaRPr lang="ru-RU" sz="3800" dirty="0" smtClean="0">
              <a:solidFill>
                <a:srgbClr val="002060"/>
              </a:solidFill>
              <a:latin typeface="Calibri"/>
              <a:ea typeface="SimSu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800" b="1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Покажи мне, –  я смогу запомнить.</a:t>
            </a:r>
            <a:endParaRPr lang="ru-RU" sz="3800" dirty="0" smtClean="0">
              <a:solidFill>
                <a:srgbClr val="002060"/>
              </a:solidFill>
              <a:latin typeface="Calibri"/>
              <a:ea typeface="SimSu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800" b="1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Позволь мне это сделать самому,</a:t>
            </a:r>
            <a:endParaRPr lang="ru-RU" sz="3800" dirty="0" smtClean="0">
              <a:solidFill>
                <a:srgbClr val="002060"/>
              </a:solidFill>
              <a:latin typeface="Calibri"/>
              <a:ea typeface="SimSu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800" b="1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И это станет моим навсегда»</a:t>
            </a:r>
            <a:endParaRPr lang="ru-RU" sz="3800" dirty="0" smtClean="0">
              <a:solidFill>
                <a:srgbClr val="002060"/>
              </a:solidFill>
              <a:latin typeface="Calibri"/>
              <a:ea typeface="SimSun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5565536"/>
            <a:ext cx="1259632" cy="1292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Проект решения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Полученную информацию принять к сведению</a:t>
            </a:r>
          </a:p>
          <a:p>
            <a:pPr algn="just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С целью формирования сборника методических материалов лучших практик практико – ориентированного обучения и профилизации содержания образования каждая образовательная организация в срок до 15.06.2018 года должна предоставить методические материалы по выше названной тематике в количестве 1 штуки</a:t>
            </a:r>
          </a:p>
          <a:p>
            <a:pPr algn="just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С целью подготовки очередного заседания (19.06.18) каждой образовательной организации в срок до 04.06.2018 года представить тезисы выступления </a:t>
            </a:r>
            <a:r>
              <a:rPr lang="ru-RU" b="1" smtClean="0">
                <a:solidFill>
                  <a:srgbClr val="002060"/>
                </a:solidFill>
              </a:rPr>
              <a:t>(регламент 3 минуты)</a:t>
            </a:r>
          </a:p>
          <a:p>
            <a:pPr marL="0" indent="0" algn="just">
              <a:buNone/>
            </a:pP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905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2F5897"/>
                </a:solidFill>
                <a:latin typeface="Palatino Linotype"/>
              </a:rPr>
              <a:t>ПРОГРАММА </a:t>
            </a:r>
            <a:r>
              <a:rPr lang="ru-RU" sz="2800" b="1" dirty="0" smtClean="0">
                <a:solidFill>
                  <a:srgbClr val="2F5897"/>
                </a:solidFill>
                <a:latin typeface="Palatino Linotype"/>
              </a:rPr>
              <a:t>ВТОРОГО </a:t>
            </a:r>
            <a:r>
              <a:rPr lang="ru-RU" sz="2800" b="1" dirty="0">
                <a:solidFill>
                  <a:srgbClr val="2F5897"/>
                </a:solidFill>
                <a:latin typeface="Palatino Linotype"/>
              </a:rPr>
              <a:t>ЗАСЕДАНИЯ</a:t>
            </a:r>
            <a:r>
              <a:rPr lang="ru-RU" sz="2800" dirty="0">
                <a:solidFill>
                  <a:srgbClr val="2F5897"/>
                </a:solidFill>
                <a:latin typeface="Palatino Linotype"/>
              </a:rPr>
              <a:t/>
            </a:r>
            <a:br>
              <a:rPr lang="ru-RU" sz="2800" dirty="0">
                <a:solidFill>
                  <a:srgbClr val="2F5897"/>
                </a:solidFill>
                <a:latin typeface="Palatino Linotype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1494" y="1484784"/>
            <a:ext cx="7595002" cy="4824536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10.00 – </a:t>
            </a:r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10.05 </a:t>
            </a: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Открытие  заседания, оглашение повестки дня, методист ГАПОУ ТО «Тюменский техникум строительной индустрии и городского хозяйства» Гусева Татьяна </a:t>
            </a:r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Владимировна</a:t>
            </a:r>
          </a:p>
          <a:p>
            <a:pPr marL="0" indent="0" algn="just">
              <a:buNone/>
            </a:pPr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10.05 – 10.20 – «Практико ориентированное обучение, как неотъемлемая часть образовательного процесса СПО» – методист ГАПОУ ТО «Тюменский техникум строительной индустрии и городского хозяйства» Гусева </a:t>
            </a: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атьяна Владимировна</a:t>
            </a:r>
          </a:p>
          <a:p>
            <a:pPr marL="0" indent="0" algn="just">
              <a:buNone/>
            </a:pP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10.20 – 10.35 -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внедрения элементов практико-ориентированного обучения в образовательный процесс ГБПОУ «Курганский государственный колледж», заведующий кафедрой строительства и архитектуры, Почетный работник СПО </a:t>
            </a:r>
            <a:r>
              <a:rPr lang="ru-RU" sz="1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Кеппер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Нина Александровна</a:t>
            </a:r>
          </a:p>
          <a:p>
            <a:pPr marL="0" indent="0" algn="just">
              <a:buNone/>
            </a:pP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10.35 - 10.50 – «Учебный проект как элемент внедрения практико – ориентированного обучения в образовательный процесс», преподаватель дисциплин профессионального цикла ГБПОУ «Курганского техникума строительных технологий и городского хозяйства» </a:t>
            </a:r>
            <a:r>
              <a:rPr lang="ru-RU" sz="1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Стрижёва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Наталья Анатольевна</a:t>
            </a:r>
          </a:p>
          <a:p>
            <a:pPr marL="0" indent="0" algn="just">
              <a:buNone/>
            </a:pP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10.50-11.05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«Внедрение элементов дуального обучения в образовательный процесс», ГАПОУ СО «Высокогорский многопрофильный техникум», заместитель директора по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 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Белохвост Татьяна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Викторовна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11.05-11.20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«Опыт внедрения элементов практико - ориентированного обучения в ГАПОУ СО «</a:t>
            </a:r>
            <a:r>
              <a:rPr lang="ru-RU" sz="1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Ревдинский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многопрофильный техникум», мастер производственного обучения ВКК, преподаватель профессиональных дисциплин ВКК </a:t>
            </a:r>
            <a:r>
              <a:rPr lang="ru-RU" sz="1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Левчина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Ольга Анатольевна </a:t>
            </a:r>
            <a:endPara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11.20-11.30 – Закрытие заседания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5490295"/>
            <a:ext cx="1261981" cy="129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95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740352" cy="3730426"/>
          </a:xfrm>
        </p:spPr>
        <p:txBody>
          <a:bodyPr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ru-RU" sz="3200" b="1" dirty="0">
                <a:solidFill>
                  <a:srgbClr val="002060"/>
                </a:solidFill>
                <a:latin typeface="Times New Roman"/>
                <a:ea typeface="Times New Roman"/>
              </a:rPr>
              <a:t>ПРАКТИКО-ОРИЕНТИРОВАННОЕ ОБУЧЕНИЕ </a:t>
            </a:r>
            <a:r>
              <a:rPr lang="ru-RU" sz="36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latin typeface="Times New Roman"/>
                <a:ea typeface="Times New Roman"/>
              </a:rPr>
            </a:br>
            <a:r>
              <a:rPr lang="ru-RU" sz="4000" dirty="0" smtClean="0">
                <a:solidFill>
                  <a:srgbClr val="002060"/>
                </a:solidFill>
                <a:latin typeface="Times New Roman"/>
                <a:ea typeface="Times New Roman"/>
              </a:rPr>
              <a:t>является </a:t>
            </a:r>
            <a:r>
              <a:rPr lang="ru-RU" sz="4000" dirty="0">
                <a:solidFill>
                  <a:srgbClr val="002060"/>
                </a:solidFill>
                <a:latin typeface="Times New Roman"/>
                <a:ea typeface="Times New Roman"/>
              </a:rPr>
              <a:t>неотъемлемой </a:t>
            </a:r>
            <a:r>
              <a:rPr lang="ru-RU" sz="4000" dirty="0" smtClean="0">
                <a:solidFill>
                  <a:srgbClr val="002060"/>
                </a:solidFill>
                <a:latin typeface="Times New Roman"/>
                <a:ea typeface="Times New Roman"/>
              </a:rPr>
              <a:t>частью </a:t>
            </a:r>
            <a:r>
              <a:rPr lang="ru-RU" sz="4000" dirty="0">
                <a:solidFill>
                  <a:srgbClr val="002060"/>
                </a:solidFill>
                <a:latin typeface="Times New Roman"/>
                <a:ea typeface="Times New Roman"/>
              </a:rPr>
              <a:t>СПО.</a:t>
            </a:r>
            <a:r>
              <a:rPr lang="en-US" sz="4000" dirty="0">
                <a:solidFill>
                  <a:srgbClr val="002060"/>
                </a:solidFill>
                <a:latin typeface="Times New Roman"/>
                <a:ea typeface="Times New Roman"/>
              </a:rPr>
              <a:t/>
            </a:r>
            <a:br>
              <a:rPr lang="en-US" sz="4000" dirty="0">
                <a:solidFill>
                  <a:srgbClr val="002060"/>
                </a:solidFill>
                <a:latin typeface="Times New Roman"/>
                <a:ea typeface="Times New Roman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7200" y="3212976"/>
            <a:ext cx="7283152" cy="34348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5565536"/>
            <a:ext cx="1261981" cy="129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86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40003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31640" y="188640"/>
            <a:ext cx="7383764" cy="3383236"/>
          </a:xfrm>
        </p:spPr>
        <p:txBody>
          <a:bodyPr>
            <a:normAutofit lnSpcReduction="10000"/>
          </a:bodyPr>
          <a:lstStyle/>
          <a:p>
            <a:pPr algn="just">
              <a:spcBef>
                <a:spcPts val="0"/>
              </a:spcBef>
              <a:buFont typeface="Wingdings" pitchFamily="2" charset="2"/>
              <a:buChar char="Ø"/>
            </a:pP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Практико-ориентированное обучение должно представлять собой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интересную познавательную деятельность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обусловленную желанием обучающихся получить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умения практического характера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по получаемой профессии.</a:t>
            </a:r>
            <a:endParaRPr lang="ru-RU" sz="3200" dirty="0" smtClean="0">
              <a:solidFill>
                <a:srgbClr val="002060"/>
              </a:solidFill>
              <a:latin typeface="Times New Roman" pitchFamily="18" charset="0"/>
              <a:ea typeface="SimSun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331640" y="3714752"/>
            <a:ext cx="7659960" cy="3357586"/>
          </a:xfrm>
        </p:spPr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32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Практико-ориентированное обучение это </a:t>
            </a:r>
            <a:r>
              <a:rPr lang="ru-RU" sz="32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приобретение профессионально-значимых знаний и умений</a:t>
            </a:r>
            <a:r>
              <a:rPr lang="ru-RU" sz="32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, на основе которых можно прогнозировать успешную      </a:t>
            </a:r>
            <a:r>
              <a:rPr lang="ru-RU" sz="3200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lang="ru-RU" sz="32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 профессиональную деятельность.</a:t>
            </a:r>
            <a:endParaRPr lang="ru-RU" sz="3200" dirty="0" smtClean="0">
              <a:solidFill>
                <a:srgbClr val="002060"/>
              </a:solidFill>
              <a:latin typeface="Calibri"/>
              <a:ea typeface="SimSun"/>
              <a:cs typeface="Times New Roman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752" y="5565536"/>
            <a:ext cx="1261981" cy="1292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85728"/>
            <a:ext cx="7240318" cy="2143140"/>
          </a:xfrm>
        </p:spPr>
        <p:txBody>
          <a:bodyPr>
            <a:normAutofit fontScale="90000"/>
          </a:bodyPr>
          <a:lstStyle/>
          <a:p>
            <a:r>
              <a:rPr lang="ru-RU" sz="2700" b="1" cap="none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700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cap="none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Исследование степени заинтересованности обучающихся в практико-направленном обучении выявило следующие проблемы:</a:t>
            </a:r>
            <a:r>
              <a:rPr lang="ru-RU" sz="4000" cap="none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cap="none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cap="none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2288" y="3501008"/>
            <a:ext cx="7299312" cy="2579117"/>
          </a:xfrm>
        </p:spPr>
        <p:txBody>
          <a:bodyPr>
            <a:normAutofit/>
          </a:bodyPr>
          <a:lstStyle/>
          <a:p>
            <a:pPr algn="just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пассивность обучающихся на занятиях;</a:t>
            </a:r>
            <a:endParaRPr lang="ru-RU" sz="2000" dirty="0" smtClean="0">
              <a:solidFill>
                <a:srgbClr val="002060"/>
              </a:solidFill>
              <a:latin typeface="Calibri"/>
              <a:ea typeface="SimSun"/>
              <a:cs typeface="Times New Roman"/>
            </a:endParaRPr>
          </a:p>
          <a:p>
            <a:pPr algn="just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ru-RU" sz="20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отрицательное (в большинстве) отношение обучающихся к учебным занятиям теоретического характера;</a:t>
            </a:r>
            <a:endParaRPr lang="ru-RU" sz="2000" dirty="0" smtClean="0">
              <a:solidFill>
                <a:srgbClr val="002060"/>
              </a:solidFill>
              <a:latin typeface="Calibri"/>
              <a:ea typeface="SimSun"/>
              <a:cs typeface="Times New Roman"/>
            </a:endParaRPr>
          </a:p>
          <a:p>
            <a:pPr algn="just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ru-RU" sz="20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разочарованность в выборе профессии к окончанию обучения.</a:t>
            </a:r>
            <a:endParaRPr lang="ru-RU" sz="2000" dirty="0" smtClean="0">
              <a:solidFill>
                <a:srgbClr val="002060"/>
              </a:solidFill>
              <a:latin typeface="Calibri"/>
              <a:ea typeface="SimSun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307" y="5433893"/>
            <a:ext cx="1261981" cy="1292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5201" y="0"/>
            <a:ext cx="6589199" cy="1196752"/>
          </a:xfrm>
        </p:spPr>
        <p:txBody>
          <a:bodyPr>
            <a:normAutofit fontScale="90000"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dirty="0" smtClean="0">
                <a:solidFill>
                  <a:srgbClr val="002060"/>
                </a:solidFill>
                <a:latin typeface="Calibri"/>
                <a:ea typeface="SimSun"/>
                <a:cs typeface="Times New Roman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Calibri"/>
                <a:ea typeface="SimSun"/>
                <a:cs typeface="Times New Roman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Потенциальные работодатели выявляют следующие проблемы:</a:t>
            </a:r>
            <a:r>
              <a:rPr lang="ru-RU" dirty="0" smtClean="0">
                <a:latin typeface="Calibri"/>
                <a:ea typeface="SimSun"/>
                <a:cs typeface="Times New Roman"/>
              </a:rPr>
              <a:t/>
            </a:r>
            <a:br>
              <a:rPr lang="ru-RU" dirty="0" smtClean="0">
                <a:latin typeface="Calibri"/>
                <a:ea typeface="SimSun"/>
                <a:cs typeface="Times New Roman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3" y="2060848"/>
            <a:ext cx="5458911" cy="4582862"/>
          </a:xfrm>
        </p:spPr>
        <p:txBody>
          <a:bodyPr>
            <a:norm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при удовлетворительной  </a:t>
            </a:r>
            <a:r>
              <a:rPr lang="ru-RU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теоретической подготовке обучающиеся показывают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недостаточную практическую подготовку.</a:t>
            </a:r>
            <a:endParaRPr lang="ru-RU" b="1" dirty="0" smtClean="0">
              <a:solidFill>
                <a:srgbClr val="002060"/>
              </a:solidFill>
              <a:latin typeface="Calibri"/>
              <a:ea typeface="SimSu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при выполнении работы обучающиеся (в большинстве)    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не способны к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осуществлению активной самостоятельной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деятельности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, к творческому подходу.</a:t>
            </a:r>
            <a:endParaRPr lang="ru-RU" dirty="0" smtClean="0">
              <a:solidFill>
                <a:srgbClr val="002060"/>
              </a:solidFill>
              <a:latin typeface="Calibri"/>
              <a:ea typeface="SimSun"/>
              <a:cs typeface="Times New Roman"/>
            </a:endParaRPr>
          </a:p>
          <a:p>
            <a:endParaRPr lang="ru-RU" dirty="0"/>
          </a:p>
        </p:txBody>
      </p:sp>
      <p:pic>
        <p:nvPicPr>
          <p:cNvPr id="14338" name="Picture 2" descr="http://deti-mam.ru/wp-content/uploads/2014/01/225x225xkuda-pojti-rabotat-devushke-bez-opyta.jpg.pagespeed.ic.ymZlRfaIq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495" y="3812498"/>
            <a:ext cx="2857505" cy="2857505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528" y="5377539"/>
            <a:ext cx="1261981" cy="1292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104297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Каким должен быть выпускник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соответствии с 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ФГОС?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560" y="1643050"/>
            <a:ext cx="6192688" cy="5357850"/>
          </a:xfrm>
        </p:spPr>
        <p:txBody>
          <a:bodyPr>
            <a:normAutofit fontScale="47500" lnSpcReduction="20000"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     </a:t>
            </a:r>
            <a:r>
              <a:rPr lang="ru-RU" sz="5100" b="1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Результаты обучения в соответствии                 с требованиями ФГОС СПО:  </a:t>
            </a:r>
            <a:endParaRPr lang="ru-RU" sz="4400" dirty="0" smtClean="0">
              <a:solidFill>
                <a:srgbClr val="002060"/>
              </a:solidFill>
              <a:latin typeface="Calibri"/>
              <a:ea typeface="SimSu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q"/>
            </a:pPr>
            <a:r>
              <a:rPr lang="ru-RU" sz="4400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ru-RU" sz="5500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способность выпускника действовать в различных проблемных ситуациях;</a:t>
            </a:r>
            <a:endParaRPr lang="ru-RU" sz="5500" dirty="0" smtClean="0">
              <a:solidFill>
                <a:srgbClr val="002060"/>
              </a:solidFill>
              <a:latin typeface="Calibri"/>
              <a:ea typeface="SimSu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q"/>
            </a:pPr>
            <a:r>
              <a:rPr lang="ru-RU" sz="5500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 готовность выпускника                         к определенным </a:t>
            </a:r>
            <a:r>
              <a:rPr lang="ru-RU" sz="5500" b="1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видам профессиональной деятельности</a:t>
            </a:r>
            <a:r>
              <a:rPr lang="ru-RU" sz="5500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            (П. 4.3. ФГОС);</a:t>
            </a:r>
            <a:endParaRPr lang="ru-RU" sz="5500" dirty="0" smtClean="0">
              <a:solidFill>
                <a:srgbClr val="002060"/>
              </a:solidFill>
              <a:latin typeface="Calibri"/>
              <a:ea typeface="SimSu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q"/>
            </a:pPr>
            <a:r>
              <a:rPr lang="ru-RU" sz="5500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ru-RU" sz="5500" b="1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овладение выпускником общими  и профессиональными компетенциями </a:t>
            </a:r>
            <a:r>
              <a:rPr lang="ru-RU" sz="5500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(п.5.2.ФГОС).</a:t>
            </a:r>
            <a:r>
              <a:rPr lang="ru-RU" sz="5500" b="1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 </a:t>
            </a:r>
            <a:endParaRPr lang="ru-RU" sz="5500" dirty="0" smtClean="0">
              <a:solidFill>
                <a:srgbClr val="002060"/>
              </a:solidFill>
              <a:latin typeface="Calibri"/>
              <a:ea typeface="SimSun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286512" y="1600200"/>
            <a:ext cx="2705088" cy="4724400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19458" name="Picture 2" descr="http://krepkirov.ru/images/work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9744" y="3228919"/>
            <a:ext cx="2304256" cy="3598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642918"/>
            <a:ext cx="7587952" cy="221457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Компетентностный подход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к обучению-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b="1" cap="none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это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повышение качества подготовки будущих специалистов</a:t>
            </a:r>
            <a:r>
              <a:rPr lang="ru-RU" dirty="0" smtClean="0">
                <a:latin typeface="Calibri"/>
                <a:ea typeface="SimSun"/>
                <a:cs typeface="Times New Roman"/>
              </a:rPr>
              <a:t/>
            </a:r>
            <a:br>
              <a:rPr lang="ru-RU" dirty="0" smtClean="0">
                <a:latin typeface="Calibri"/>
                <a:ea typeface="SimSun"/>
                <a:cs typeface="Times New Roman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3789040"/>
            <a:ext cx="7299920" cy="2711794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Компетентностный подход </a:t>
            </a:r>
            <a:r>
              <a:rPr lang="ru-RU" sz="2400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предполагает конкретную формулировку 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целей</a:t>
            </a:r>
            <a:r>
              <a:rPr lang="ru-RU" sz="2400" i="1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обучения как 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компетенций</a:t>
            </a:r>
            <a:r>
              <a:rPr lang="ru-RU" sz="2400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, востребованных в профессиональной деятельности    </a:t>
            </a:r>
            <a:r>
              <a:rPr lang="ru-RU" sz="2400" dirty="0" smtClean="0">
                <a:solidFill>
                  <a:schemeClr val="bg1"/>
                </a:solidFill>
                <a:latin typeface="Times New Roman"/>
                <a:ea typeface="SimSun"/>
                <a:cs typeface="Times New Roman"/>
              </a:rPr>
              <a:t>.</a:t>
            </a:r>
            <a:r>
              <a:rPr lang="ru-RU" sz="2400" dirty="0" smtClean="0">
                <a:solidFill>
                  <a:srgbClr val="002060"/>
                </a:solidFill>
                <a:latin typeface="Times New Roman"/>
                <a:ea typeface="SimSun"/>
                <a:cs typeface="Times New Roman"/>
              </a:rPr>
              <a:t> современного специалиста.</a:t>
            </a:r>
            <a:endParaRPr lang="ru-RU" sz="2400" dirty="0" smtClean="0">
              <a:solidFill>
                <a:srgbClr val="002060"/>
              </a:solidFill>
              <a:latin typeface="Calibri"/>
              <a:ea typeface="SimSun"/>
              <a:cs typeface="Times New Roman"/>
            </a:endParaRPr>
          </a:p>
          <a:p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5445224"/>
            <a:ext cx="1261981" cy="1292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1036</TotalTime>
  <Words>853</Words>
  <Application>Microsoft Office PowerPoint</Application>
  <PresentationFormat>Экран (4:3)</PresentationFormat>
  <Paragraphs>141</Paragraphs>
  <Slides>22</Slides>
  <Notes>21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SimSun</vt:lpstr>
      <vt:lpstr>Arial</vt:lpstr>
      <vt:lpstr>Calibri</vt:lpstr>
      <vt:lpstr>Century Gothic</vt:lpstr>
      <vt:lpstr>Palatino Linotype</vt:lpstr>
      <vt:lpstr>Times New Roman</vt:lpstr>
      <vt:lpstr>Wingdings</vt:lpstr>
      <vt:lpstr>Wingdings 3</vt:lpstr>
      <vt:lpstr>Легкий дым</vt:lpstr>
      <vt:lpstr>Окружное методическое объединение  работников профессиональных образовательных организаций  Уральского федерального округа  по УГС 08.00.00 ТЕХНИКА И ТЕХНОЛОГИИ СТРОИТЕЛЬСТВА </vt:lpstr>
      <vt:lpstr>Третье заседание  окружного методического объединения УрФО  по УГС 08.00.00.  ТЕХНИКА И ТЕХНОЛОГИИ СТРОИТЕЛЬСТВА  по теме  «Опыт внедрения элементов практико – ориентированного обучения в образовательный процесс ПОО УрФО по УГС 08.00.00 ТЕХНИКА И ТЕХНОЛОГИИ СТРОИТЕЛЬСТВА»  </vt:lpstr>
      <vt:lpstr>ПРОГРАММА ВТОРОГО ЗАСЕДАНИЯ </vt:lpstr>
      <vt:lpstr>ПРАКТИКО-ОРИЕНТИРОВАННОЕ ОБУЧЕНИЕ  является неотъемлемой частью СПО. </vt:lpstr>
      <vt:lpstr>   </vt:lpstr>
      <vt:lpstr>  Исследование степени заинтересованности обучающихся в практико-направленном обучении выявило следующие проблемы: </vt:lpstr>
      <vt:lpstr>  Потенциальные работодатели выявляют следующие проблемы: </vt:lpstr>
      <vt:lpstr>Каким должен быть выпускник  в соответствии с ФГОС?</vt:lpstr>
      <vt:lpstr>Компетентностный подход  к обучению- это  повышение качества подготовки будущих специалистов </vt:lpstr>
      <vt:lpstr>Виды профессиональной деятельности раскрываются в  профессиональных компетенциях. </vt:lpstr>
      <vt:lpstr>Составляющие понятия компетенции: </vt:lpstr>
      <vt:lpstr>Методы активного обучения (МАО) </vt:lpstr>
      <vt:lpstr>Методы активного обучения (МАО) </vt:lpstr>
      <vt:lpstr>Презентация PowerPoint</vt:lpstr>
      <vt:lpstr>Роль преподавателя </vt:lpstr>
      <vt:lpstr>Уровни обучения</vt:lpstr>
      <vt:lpstr>Оценка качества подготовки обучающихся и выпускников осуществляется в двух основных направлениях:  </vt:lpstr>
      <vt:lpstr>Из опыта организации практико-ориентированного обучения ГАПОУ ТО «Тюменский техникум строительной индустрии и городского хозяйства</vt:lpstr>
      <vt:lpstr>Практико- ориентированное обучение в рамках преподавания общеобразовательных дисциплин</vt:lpstr>
      <vt:lpstr>Интегрированные учебных занятия, как одна из форм практико ориентированного обучения</vt:lpstr>
      <vt:lpstr>  «Главная задача преподавателя - вовлечь обучающегося в учебный процесс. То, что делает обучающийся, чтобы обучаться, значительно важнее того, что делает педагог, чтобы учить»                                                       Дэвид Милтон </vt:lpstr>
      <vt:lpstr>Проект решения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Практико-направленное обучение </dc:title>
  <dc:creator>Admin</dc:creator>
  <cp:lastModifiedBy>207-2</cp:lastModifiedBy>
  <cp:revision>123</cp:revision>
  <cp:lastPrinted>2018-05-07T08:58:28Z</cp:lastPrinted>
  <dcterms:created xsi:type="dcterms:W3CDTF">2015-11-05T11:00:55Z</dcterms:created>
  <dcterms:modified xsi:type="dcterms:W3CDTF">2018-05-11T06:09:48Z</dcterms:modified>
</cp:coreProperties>
</file>