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8"/>
  </p:notesMasterIdLst>
  <p:sldIdLst>
    <p:sldId id="256" r:id="rId2"/>
    <p:sldId id="272" r:id="rId3"/>
    <p:sldId id="273" r:id="rId4"/>
    <p:sldId id="274" r:id="rId5"/>
    <p:sldId id="275" r:id="rId6"/>
    <p:sldId id="276" r:id="rId7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03C769-EBCB-429C-98B1-94B72D282FA2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870C2B-BA60-4C9A-BE67-D2F48F6200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75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70C2B-BA60-4C9A-BE67-D2F48F62002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84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911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27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34432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5826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302284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8210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6412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23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102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005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055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13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66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508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517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401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0325F-E41E-4DA0-8ED7-87DCF5E41661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B2430FC-BD31-42CE-B7E5-84A6D8EC32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314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0"/>
            <a:ext cx="8429684" cy="393305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 smtClean="0">
                <a:ln w="11430"/>
                <a:solidFill>
                  <a:srgbClr val="002060"/>
                </a:solidFill>
              </a:rPr>
              <a:t>Окружное </a:t>
            </a:r>
            <a:r>
              <a:rPr lang="ru-RU" sz="3200" b="1" dirty="0">
                <a:ln w="11430"/>
                <a:solidFill>
                  <a:srgbClr val="002060"/>
                </a:solidFill>
              </a:rPr>
              <a:t>методическое объединение</a:t>
            </a:r>
            <a:br>
              <a:rPr lang="ru-RU" sz="3200" b="1" dirty="0">
                <a:ln w="11430"/>
                <a:solidFill>
                  <a:srgbClr val="002060"/>
                </a:solidFill>
              </a:rPr>
            </a:br>
            <a:r>
              <a:rPr lang="ru-RU" sz="3200" b="1" dirty="0">
                <a:ln w="11430"/>
                <a:solidFill>
                  <a:srgbClr val="002060"/>
                </a:solidFill>
              </a:rPr>
              <a:t> работников профессиональных образовательных организаций </a:t>
            </a:r>
            <a:br>
              <a:rPr lang="ru-RU" sz="3200" b="1" dirty="0">
                <a:ln w="11430"/>
                <a:solidFill>
                  <a:srgbClr val="002060"/>
                </a:solidFill>
              </a:rPr>
            </a:br>
            <a:r>
              <a:rPr lang="ru-RU" sz="3200" b="1" dirty="0">
                <a:ln w="11430"/>
                <a:solidFill>
                  <a:srgbClr val="002060"/>
                </a:solidFill>
              </a:rPr>
              <a:t>Уральского федерального округа </a:t>
            </a:r>
            <a:br>
              <a:rPr lang="ru-RU" sz="3200" b="1" dirty="0">
                <a:ln w="11430"/>
                <a:solidFill>
                  <a:srgbClr val="002060"/>
                </a:solidFill>
              </a:rPr>
            </a:br>
            <a:r>
              <a:rPr lang="ru-RU" sz="3200" b="1" dirty="0">
                <a:ln w="11430"/>
                <a:solidFill>
                  <a:srgbClr val="002060"/>
                </a:solidFill>
              </a:rPr>
              <a:t>по УГС 08.00.00 ТЕХНИКА И </a:t>
            </a:r>
            <a:r>
              <a:rPr lang="ru-RU" sz="3200" b="1" dirty="0" smtClean="0">
                <a:ln w="11430"/>
                <a:solidFill>
                  <a:srgbClr val="002060"/>
                </a:solidFill>
              </a:rPr>
              <a:t>ТЕХНОЛОГИИ </a:t>
            </a:r>
            <a:r>
              <a:rPr lang="ru-RU" sz="3200" b="1" dirty="0">
                <a:ln w="11430"/>
                <a:solidFill>
                  <a:srgbClr val="002060"/>
                </a:solidFill>
              </a:rPr>
              <a:t>СТРОИТЕЛЬСТВА</a:t>
            </a:r>
            <a:r>
              <a:rPr lang="ru-RU" sz="3200" b="1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708920"/>
            <a:ext cx="8458200" cy="2091680"/>
          </a:xfrm>
        </p:spPr>
        <p:txBody>
          <a:bodyPr/>
          <a:lstStyle/>
          <a:p>
            <a:endParaRPr lang="en-US" dirty="0" smtClean="0">
              <a:latin typeface="Times New Roman"/>
            </a:endParaRPr>
          </a:p>
          <a:p>
            <a:endParaRPr lang="en-US" dirty="0" smtClean="0">
              <a:latin typeface="Times New Roman"/>
            </a:endParaRPr>
          </a:p>
          <a:p>
            <a:endParaRPr lang="en-US" dirty="0" smtClean="0">
              <a:latin typeface="Times New Roman"/>
            </a:endParaRPr>
          </a:p>
          <a:p>
            <a:endParaRPr lang="en-US" dirty="0" smtClean="0">
              <a:latin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3356991"/>
            <a:ext cx="3458481" cy="34354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56026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Первое 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заседание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окружного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методического объединения УрФО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по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УГС 08.00.00.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ТЕХНИКА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ТЕХНОЛОГИИ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СТРОИТЕЛЬСТВА</a:t>
            </a:r>
            <a:br>
              <a:rPr lang="ru-RU" sz="2400" b="1" dirty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по теме</a:t>
            </a:r>
            <a:br>
              <a:rPr lang="ru-RU" sz="24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r>
              <a:rPr lang="ru-RU" sz="2400" b="1" dirty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/>
            </a:r>
            <a:br>
              <a:rPr lang="ru-RU" sz="2400" b="1" dirty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r>
              <a:rPr lang="ru-RU" sz="31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>«Обсуждение и утверждение плана работы ПОО УрФО по УГС 08.00.00 ТЕХНИКА И ТЕХНОЛОГИЯ СТРОИТЕЛЬСТВА»</a:t>
            </a:r>
            <a:br>
              <a:rPr lang="ru-RU" sz="3100" b="1" dirty="0" smtClean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r>
              <a:rPr lang="ru-RU" sz="2400" b="1" dirty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  <a:t/>
            </a:r>
            <a:br>
              <a:rPr lang="ru-RU" sz="2400" b="1" dirty="0"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96336" y="5231040"/>
            <a:ext cx="1261981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93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2F5897"/>
                </a:solidFill>
                <a:latin typeface="Palatino Linotype"/>
              </a:rPr>
              <a:t>ПРОГРАММА </a:t>
            </a:r>
            <a:r>
              <a:rPr lang="ru-RU" sz="2800" b="1" dirty="0" smtClean="0">
                <a:solidFill>
                  <a:srgbClr val="2F5897"/>
                </a:solidFill>
                <a:latin typeface="Palatino Linotype"/>
              </a:rPr>
              <a:t>ПЕРВОГО</a:t>
            </a:r>
            <a:r>
              <a:rPr lang="ru-RU" sz="2800" b="1" dirty="0" smtClean="0">
                <a:solidFill>
                  <a:srgbClr val="2F5897"/>
                </a:solidFill>
                <a:latin typeface="Palatino Linotype"/>
              </a:rPr>
              <a:t> </a:t>
            </a:r>
            <a:r>
              <a:rPr lang="ru-RU" sz="2800" b="1" dirty="0">
                <a:solidFill>
                  <a:srgbClr val="2F5897"/>
                </a:solidFill>
                <a:latin typeface="Palatino Linotype"/>
              </a:rPr>
              <a:t>ЗАСЕДАНИЯ</a:t>
            </a:r>
            <a:r>
              <a:rPr lang="ru-RU" sz="2800" dirty="0">
                <a:solidFill>
                  <a:srgbClr val="2F5897"/>
                </a:solidFill>
                <a:latin typeface="Palatino Linotype"/>
              </a:rPr>
              <a:t/>
            </a:r>
            <a:br>
              <a:rPr lang="ru-RU" sz="2800" dirty="0">
                <a:solidFill>
                  <a:srgbClr val="2F5897"/>
                </a:solidFill>
                <a:latin typeface="Palatino Linotype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2415" y="1484784"/>
            <a:ext cx="6591985" cy="44264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10.00 – 10.10 – Открытие  заседания, оглашение повестки дня, методист ГАПОУ ТО «Тюменский техникум строительной индустрии и городского хозяйства» Гусева Татьяна 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Владимировна</a:t>
            </a:r>
          </a:p>
          <a:p>
            <a:pPr marL="0" indent="0" algn="just">
              <a:buNone/>
            </a:pP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10.10-10.30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плана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объединения на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год, цели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задачи деятельности окружного методического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объединения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УрФО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УГС 08.00.00. ТЕХНИКА И 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СТРОИТЕЛЬСТВА на 2018 год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10.30-10.45 Разное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10.45- 11.00.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 заседания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328" y="5229200"/>
            <a:ext cx="1261981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950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7392"/>
            <a:ext cx="7884367" cy="1340768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/>
              <a:t>ПЛАН РАБОТЫ</a:t>
            </a:r>
            <a:br>
              <a:rPr lang="ru-RU" sz="1600" b="1" dirty="0"/>
            </a:br>
            <a:r>
              <a:rPr lang="ru-RU" sz="1600" b="1" dirty="0"/>
              <a:t>Окружного методического </a:t>
            </a:r>
            <a:r>
              <a:rPr lang="ru-RU" sz="1600" b="1" dirty="0" smtClean="0"/>
              <a:t>объединения </a:t>
            </a:r>
            <a:r>
              <a:rPr lang="ru-RU" sz="1600" b="1" dirty="0"/>
              <a:t>работников профессиональных </a:t>
            </a:r>
            <a:r>
              <a:rPr lang="ru-RU" sz="1600" b="1" dirty="0" smtClean="0"/>
              <a:t>образовательных </a:t>
            </a:r>
            <a:r>
              <a:rPr lang="ru-RU" sz="1600" b="1" dirty="0"/>
              <a:t>организаций </a:t>
            </a:r>
            <a:br>
              <a:rPr lang="ru-RU" sz="1600" b="1" dirty="0"/>
            </a:br>
            <a:r>
              <a:rPr lang="ru-RU" sz="1600" b="1" dirty="0"/>
              <a:t>Уральского </a:t>
            </a:r>
            <a:r>
              <a:rPr lang="ru-RU" sz="1600" b="1" dirty="0" smtClean="0"/>
              <a:t>федерального </a:t>
            </a:r>
            <a:r>
              <a:rPr lang="ru-RU" sz="1600" b="1" dirty="0"/>
              <a:t>округа 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по </a:t>
            </a:r>
            <a:r>
              <a:rPr lang="ru-RU" sz="1600" b="1" dirty="0"/>
              <a:t>УГС 08.00.00 ТЕХНИКА И ТЕХНОЛОГИЯ СТРОИТЕЛЬСТВА в 2018 году</a:t>
            </a:r>
            <a:br>
              <a:rPr lang="ru-RU" sz="1600" b="1" dirty="0"/>
            </a:br>
            <a:endParaRPr lang="ru-RU" sz="16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6687839"/>
              </p:ext>
            </p:extLst>
          </p:nvPr>
        </p:nvGraphicFramePr>
        <p:xfrm>
          <a:off x="107504" y="1340766"/>
          <a:ext cx="9036501" cy="55172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1440162"/>
                <a:gridCol w="1587952"/>
                <a:gridCol w="1759915"/>
              </a:tblGrid>
              <a:tr h="382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заседания методического объединения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 проведения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проведения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проведения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Обсуждение тематики заседаний и содержания работы объединения. Утверждение плана работы.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2018г.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совещание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on-line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 Тюмень, ГАПОУ ТО «Тюменский техникум строительной индустрии и городского хозяйства»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104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Опыт внедрения элементов практико – ориентированного обучения в образовательный процесс ПОО УрФО по УГС 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08.00.00 ТЕХНИКА И ТЕХНОЛОГИЯ СТРОИТЕЛЬСТВА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2018г.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83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 – правовое обеспечение практико – ориентированного обучения в ПОО УрФО по  УГС 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08.00.00 ТЕХНИКА И ТЕХНОЛОГИЯ СТРОИТЕЛЬСТВА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2018г.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104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Проблемы внедрения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практико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ориентированного обучения в образовательный процесс ПОО по УГС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08.00.00 ТЕХНИКА И ТЕХНОЛОГИЯ СТРОИТЕЛЬСТВА.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2018г.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039427">
                <a:tc>
                  <a:txBody>
                    <a:bodyPr/>
                    <a:lstStyle/>
                    <a:p>
                      <a:pPr marL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Итоги работы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Окружного методического объ­единения работников профессиональных обра­зовательных организаций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Уральского феде­рального округа по УГС 08.00.00 ТЕХНИКА И ТЕХНОЛОГИЯ СТРОИТЕЛЬСТВА в 2017 году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Задачи деятельности окружного методического объединения на 2018 год.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2018г.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352" y="5373216"/>
            <a:ext cx="1261981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590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9" y="0"/>
            <a:ext cx="7130752" cy="126876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/>
              <a:t>Работа </a:t>
            </a:r>
            <a:r>
              <a:rPr lang="ru-RU" sz="1600" b="1" dirty="0"/>
              <a:t>Окружного методического </a:t>
            </a:r>
            <a:r>
              <a:rPr lang="ru-RU" sz="1600" b="1" dirty="0" smtClean="0"/>
              <a:t>объединения</a:t>
            </a:r>
            <a:br>
              <a:rPr lang="ru-RU" sz="1600" b="1" dirty="0" smtClean="0"/>
            </a:br>
            <a:r>
              <a:rPr lang="ru-RU" sz="1600" b="1" dirty="0" smtClean="0"/>
              <a:t> </a:t>
            </a:r>
            <a:r>
              <a:rPr lang="ru-RU" sz="1600" b="1" dirty="0"/>
              <a:t>работников профессиональных </a:t>
            </a:r>
            <a:r>
              <a:rPr lang="ru-RU" sz="1600" b="1" dirty="0" smtClean="0"/>
              <a:t>образовательных </a:t>
            </a:r>
            <a:r>
              <a:rPr lang="ru-RU" sz="1600" b="1" dirty="0"/>
              <a:t>организаций </a:t>
            </a:r>
            <a:r>
              <a:rPr lang="ru-RU" sz="1600" b="1" dirty="0" smtClean="0"/>
              <a:t>Уральского </a:t>
            </a:r>
            <a:r>
              <a:rPr lang="ru-RU" sz="1600" b="1" dirty="0"/>
              <a:t>федерального </a:t>
            </a:r>
            <a:r>
              <a:rPr lang="ru-RU" sz="1600" b="1" dirty="0" smtClean="0"/>
              <a:t>округа</a:t>
            </a:r>
            <a:br>
              <a:rPr lang="ru-RU" sz="1600" b="1" dirty="0" smtClean="0"/>
            </a:br>
            <a:r>
              <a:rPr lang="ru-RU" sz="1600" b="1" dirty="0" smtClean="0"/>
              <a:t>  </a:t>
            </a:r>
            <a:r>
              <a:rPr lang="ru-RU" sz="1600" b="1" dirty="0"/>
              <a:t>по УГС 08.00.00 ТЕХНИКА И ТЕХНОЛОГИЯ СТРОИТЕЛЬСТВА 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между </a:t>
            </a:r>
            <a:r>
              <a:rPr lang="ru-RU" sz="1600" b="1" dirty="0"/>
              <a:t>заседаниями</a:t>
            </a:r>
            <a:br>
              <a:rPr lang="ru-RU" sz="1600" b="1" dirty="0"/>
            </a:br>
            <a:endParaRPr lang="ru-RU" sz="1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820472" cy="5184576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dirty="0" smtClean="0"/>
              <a:t>.</a:t>
            </a:r>
          </a:p>
          <a:p>
            <a:pPr marL="0" indent="0" algn="just">
              <a:buNone/>
            </a:pPr>
            <a:r>
              <a:rPr lang="ru-RU" dirty="0" smtClean="0"/>
              <a:t> </a:t>
            </a:r>
            <a:r>
              <a:rPr lang="ru-RU" sz="4500" b="1" dirty="0"/>
              <a:t>Формирование депозитария разработок лабораторно – практических учебных занятий. </a:t>
            </a:r>
            <a:r>
              <a:rPr lang="ru-RU" sz="4500" b="1" i="1" u="sng" dirty="0"/>
              <a:t>(март – декабрь  2018 года).</a:t>
            </a:r>
            <a:endParaRPr lang="ru-RU" sz="4500" b="1" dirty="0"/>
          </a:p>
          <a:p>
            <a:pPr marL="0" indent="0" algn="just">
              <a:buNone/>
            </a:pPr>
            <a:r>
              <a:rPr lang="ru-RU" sz="4500" b="1" i="1" dirty="0"/>
              <a:t> </a:t>
            </a:r>
            <a:endParaRPr lang="ru-RU" sz="4500" b="1" dirty="0"/>
          </a:p>
          <a:p>
            <a:pPr marL="0" indent="0" algn="just">
              <a:buNone/>
            </a:pPr>
            <a:r>
              <a:rPr lang="ru-RU" sz="4500" b="1" dirty="0" smtClean="0"/>
              <a:t>Формирование </a:t>
            </a:r>
            <a:r>
              <a:rPr lang="ru-RU" sz="4500" b="1" dirty="0"/>
              <a:t>сборника методических материалов лучших практик </a:t>
            </a:r>
            <a:r>
              <a:rPr lang="ru-RU" sz="4500" b="1" dirty="0" err="1"/>
              <a:t>профилизации</a:t>
            </a:r>
            <a:r>
              <a:rPr lang="ru-RU" sz="4500" b="1" dirty="0"/>
              <a:t> содержания образования. </a:t>
            </a:r>
            <a:r>
              <a:rPr lang="ru-RU" sz="4500" b="1" i="1" u="sng" dirty="0"/>
              <a:t>(март - декабрь 2018).</a:t>
            </a:r>
            <a:endParaRPr lang="ru-RU" sz="4500" b="1" dirty="0"/>
          </a:p>
          <a:p>
            <a:pPr marL="0" indent="0" algn="just">
              <a:buNone/>
            </a:pPr>
            <a:r>
              <a:rPr lang="ru-RU" sz="4500" b="1" dirty="0"/>
              <a:t> </a:t>
            </a:r>
            <a:endParaRPr lang="ru-RU" sz="4500" b="1" dirty="0" smtClean="0"/>
          </a:p>
          <a:p>
            <a:pPr marL="0" indent="0" algn="just">
              <a:buNone/>
            </a:pPr>
            <a:r>
              <a:rPr lang="ru-RU" sz="4500" b="1" dirty="0" smtClean="0"/>
              <a:t>Взаимодействие </a:t>
            </a:r>
            <a:r>
              <a:rPr lang="ru-RU" sz="4500" b="1" dirty="0"/>
              <a:t>с Межрегиональным центром компетенций  в области Строительства (Московская область, г. Королев) по </a:t>
            </a:r>
            <a:r>
              <a:rPr lang="ru-RU" sz="4500" b="1" dirty="0" smtClean="0"/>
              <a:t>вопросам внедрения практико-ориентированного обучения в образовательный процесс (обмен опытом).</a:t>
            </a:r>
            <a:endParaRPr lang="ru-RU" sz="4500" b="1" dirty="0"/>
          </a:p>
          <a:p>
            <a:pPr marL="0" indent="0" algn="just">
              <a:buNone/>
            </a:pPr>
            <a:r>
              <a:rPr lang="ru-RU" sz="4500" b="1" dirty="0"/>
              <a:t> </a:t>
            </a:r>
          </a:p>
          <a:p>
            <a:pPr marL="0" indent="0" algn="just">
              <a:buNone/>
            </a:pPr>
            <a:r>
              <a:rPr lang="ru-RU" sz="4500" b="1" dirty="0" smtClean="0"/>
              <a:t>Организация </a:t>
            </a:r>
            <a:r>
              <a:rPr lang="ru-RU" sz="4500" b="1" dirty="0"/>
              <a:t>и проведение консультаций для руководящих и педагогических работников профессиональных образовательных организаций по вопросам внедрения  </a:t>
            </a:r>
            <a:r>
              <a:rPr lang="ru-RU" sz="4500" b="1" dirty="0" err="1"/>
              <a:t>практико</a:t>
            </a:r>
            <a:r>
              <a:rPr lang="ru-RU" sz="4500" b="1" dirty="0"/>
              <a:t> – ориентированного обучения   в образовательный процесс</a:t>
            </a:r>
            <a:r>
              <a:rPr lang="ru-RU" sz="4500" b="1" dirty="0" smtClean="0"/>
              <a:t>.                                                                                                      </a:t>
            </a:r>
            <a:r>
              <a:rPr lang="ru-RU" sz="4500" b="1" i="1" u="sng" dirty="0" smtClean="0"/>
              <a:t>(</a:t>
            </a:r>
            <a:r>
              <a:rPr lang="ru-RU" sz="4500" b="1" i="1" u="sng" dirty="0"/>
              <a:t>согласно заявок членов ОМО)</a:t>
            </a:r>
            <a:endParaRPr lang="ru-RU" sz="4500" b="1" dirty="0"/>
          </a:p>
          <a:p>
            <a:pPr marL="457200" lvl="1" indent="0" algn="just">
              <a:buNone/>
            </a:pPr>
            <a:endParaRPr lang="ru-RU" sz="4500" b="1" dirty="0"/>
          </a:p>
          <a:p>
            <a:pPr marL="0" lvl="1" indent="0" algn="just">
              <a:buNone/>
            </a:pPr>
            <a:r>
              <a:rPr lang="ru-RU" sz="4500" b="1" dirty="0" smtClean="0"/>
              <a:t>Обмен </a:t>
            </a:r>
            <a:r>
              <a:rPr lang="ru-RU" sz="4500" b="1" dirty="0"/>
              <a:t>методическими материалами, разработанными для проведения интегрированных учебных занятий, лабораторно- практических занятий.</a:t>
            </a:r>
          </a:p>
          <a:p>
            <a:pPr marL="0" indent="0" algn="just"/>
            <a:endParaRPr lang="ru-RU" sz="43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352" y="5551819"/>
            <a:ext cx="1261981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985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Проект решения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874168"/>
            <a:ext cx="7848871" cy="4498446"/>
          </a:xfrm>
        </p:spPr>
        <p:txBody>
          <a:bodyPr/>
          <a:lstStyle/>
          <a:p>
            <a:pPr algn="just">
              <a:buAutoNum type="arabicPeriod"/>
            </a:pPr>
            <a:r>
              <a:rPr lang="ru-RU" dirty="0" smtClean="0"/>
              <a:t>До 01.03.2018 года внести предложения по корректировке плана работы </a:t>
            </a:r>
            <a:r>
              <a:rPr lang="ru-RU" dirty="0"/>
              <a:t>ОМО  </a:t>
            </a:r>
            <a:r>
              <a:rPr lang="ru-RU" dirty="0" err="1"/>
              <a:t>УрФО</a:t>
            </a:r>
            <a:r>
              <a:rPr lang="ru-RU" dirty="0"/>
              <a:t> </a:t>
            </a:r>
            <a:r>
              <a:rPr lang="ru-RU" dirty="0" smtClean="0"/>
              <a:t>по </a:t>
            </a:r>
            <a:r>
              <a:rPr lang="ru-RU" dirty="0"/>
              <a:t>УГС 08.00.00. </a:t>
            </a:r>
            <a:r>
              <a:rPr lang="ru-RU" dirty="0" smtClean="0"/>
              <a:t>ТЕХНИКА </a:t>
            </a:r>
            <a:r>
              <a:rPr lang="ru-RU" dirty="0"/>
              <a:t>И ТЕХНОЛОГИЯ </a:t>
            </a:r>
            <a:r>
              <a:rPr lang="ru-RU" dirty="0" smtClean="0"/>
              <a:t>СТРОИТЕЛЬСТВА</a:t>
            </a:r>
          </a:p>
          <a:p>
            <a:pPr algn="just">
              <a:buAutoNum type="arabicPeriod"/>
            </a:pPr>
            <a:r>
              <a:rPr lang="ru-RU" dirty="0" smtClean="0"/>
              <a:t>01.03.2018 года утвердить </a:t>
            </a:r>
            <a:r>
              <a:rPr lang="ru-RU" dirty="0"/>
              <a:t>План работы </a:t>
            </a:r>
            <a:r>
              <a:rPr lang="ru-RU" dirty="0" smtClean="0"/>
              <a:t>Окружного методического объединения </a:t>
            </a:r>
            <a:r>
              <a:rPr lang="ru-RU" dirty="0" err="1" smtClean="0"/>
              <a:t>УрФО</a:t>
            </a:r>
            <a:r>
              <a:rPr lang="ru-RU" dirty="0" smtClean="0"/>
              <a:t> по </a:t>
            </a:r>
            <a:r>
              <a:rPr lang="ru-RU" dirty="0"/>
              <a:t>УГС 08.00.00. </a:t>
            </a:r>
            <a:br>
              <a:rPr lang="ru-RU" dirty="0"/>
            </a:br>
            <a:r>
              <a:rPr lang="ru-RU" dirty="0"/>
              <a:t>ТЕХНИКА И ТЕХНОЛОГИЯ </a:t>
            </a:r>
            <a:r>
              <a:rPr lang="ru-RU" dirty="0" smtClean="0"/>
              <a:t>СТРОИТЕЛЬСТВА</a:t>
            </a:r>
          </a:p>
          <a:p>
            <a:pPr algn="just">
              <a:buAutoNum type="arabicPeriod"/>
            </a:pPr>
            <a:r>
              <a:rPr lang="ru-RU" dirty="0" smtClean="0"/>
              <a:t>Принять к сведению информацию о проекте ФЦПРО 1.2 – Сетевой центр профессиональных кадров в строительстве (СЦПК)</a:t>
            </a:r>
          </a:p>
          <a:p>
            <a:pPr>
              <a:buAutoNum type="arabicPeriod"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7660" y="5373216"/>
            <a:ext cx="1261981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9579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510</TotalTime>
  <Words>275</Words>
  <Application>Microsoft Office PowerPoint</Application>
  <PresentationFormat>Экран (4:3)</PresentationFormat>
  <Paragraphs>48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Calibri</vt:lpstr>
      <vt:lpstr>Century Gothic</vt:lpstr>
      <vt:lpstr>Palatino Linotype</vt:lpstr>
      <vt:lpstr>Times New Roman</vt:lpstr>
      <vt:lpstr>Wingdings 3</vt:lpstr>
      <vt:lpstr>Легкий дым</vt:lpstr>
      <vt:lpstr>Окружное методическое объединение  работников профессиональных образовательных организаций  Уральского федерального округа  по УГС 08.00.00 ТЕХНИКА И ТЕХНОЛОГИИ СТРОИТЕЛЬСТВА </vt:lpstr>
      <vt:lpstr>Первое  заседание  окружного методического объединения УрФО  по УГС 08.00.00.  ТЕХНИКА И ТЕХНОЛОГИИ СТРОИТЕЛЬСТВА  по теме  «Обсуждение и утверждение плана работы ПОО УрФО по УГС 08.00.00 ТЕХНИКА И ТЕХНОЛОГИЯ СТРОИТЕЛЬСТВА»  </vt:lpstr>
      <vt:lpstr>ПРОГРАММА ПЕРВОГО ЗАСЕДАНИЯ </vt:lpstr>
      <vt:lpstr>ПЛАН РАБОТЫ Окружного методического объединения работников профессиональных образовательных организаций  Уральского федерального округа  по УГС 08.00.00 ТЕХНИКА И ТЕХНОЛОГИЯ СТРОИТЕЛЬСТВА в 2018 году </vt:lpstr>
      <vt:lpstr>Работа Окружного методического объединения  работников профессиональных образовательных организаций Уральского федерального округа   по УГС 08.00.00 ТЕХНИКА И ТЕХНОЛОГИЯ СТРОИТЕЛЬСТВА  между заседаниями </vt:lpstr>
      <vt:lpstr>Проект решения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Практико-направленное обучение </dc:title>
  <dc:creator>Admin</dc:creator>
  <cp:lastModifiedBy>207-2</cp:lastModifiedBy>
  <cp:revision>92</cp:revision>
  <cp:lastPrinted>2018-02-22T08:46:15Z</cp:lastPrinted>
  <dcterms:created xsi:type="dcterms:W3CDTF">2015-11-05T11:00:55Z</dcterms:created>
  <dcterms:modified xsi:type="dcterms:W3CDTF">2018-05-11T06:10:38Z</dcterms:modified>
</cp:coreProperties>
</file>