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71" r:id="rId4"/>
    <p:sldId id="272" r:id="rId5"/>
    <p:sldId id="273" r:id="rId6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33" autoAdjust="0"/>
  </p:normalViewPr>
  <p:slideViewPr>
    <p:cSldViewPr snapToGrid="0" showGuides="1">
      <p:cViewPr varScale="1">
        <p:scale>
          <a:sx n="52" d="100"/>
          <a:sy n="52" d="100"/>
        </p:scale>
        <p:origin x="13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908442-A5D4-48A8-8930-9B32232153BE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AB46B-7136-42EB-B9F3-CF591093AC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04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 из важнейших задач образовательной политики государства на современном этапе  - всестороннее партнерство. Это означает, в том числе, и развитие сетевого взаимодействия на различных уровнях системы образования.</a:t>
            </a: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617F4-D947-4E6E-9FFC-B8D40C2281C6}" type="slidenum">
              <a:rPr lang="id-ID" altLang="ru-RU">
                <a:latin typeface="Calibri" panose="020F0502020204030204" pitchFamily="34" charset="0"/>
                <a:ea typeface="MS PGothic" panose="020B0600070205080204" pitchFamily="34" charset="-128"/>
              </a:rPr>
              <a:pPr/>
              <a:t>1</a:t>
            </a:fld>
            <a:endParaRPr lang="id-ID" altLang="ru-RU"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2171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Сегодня под сетевым взаимодействием понимается система горизонтальных и вертикальных связей, обеспечивающая доступность качественного образования для всех категорий граждан, вариативность образования, открытость образовательных организаций, повышение профессиональной компетентности педагогов и использование современных ИКТ-технологий.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сетевого взаимодействия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распределять ресурсы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опираться на инициативу каждого конкретного участника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осуществлять прямой контакт участников друг с другом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выстраивать многообразные возможные пути движения при общности внешней цели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использовать общий ресурс сети для нужд каждого конкретного участника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 - мощный ресурс инновационного образования</a:t>
            </a:r>
            <a:endParaRPr lang="ru-RU" sz="1200" dirty="0" smtClean="0"/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сетевое взаимодействие является одним из мощных ресурсов инновационного образования, основанного на следующих принципах: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Во-первых, сеть - это возможность продвижения продуктов инновационной деятельности на рынок образовательных услуг и, таким образом, получения дополнительного финансирования.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Во-вторых, сетевое взаимодействие позволяет усиливать ресурс любого инновационного учреждения за счет ресурсов других учреждений.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сотрудничество – перспективная форма организации обучения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Рассмотрим основные факторы, обусловливающие ориентацию на сетевое сотрудничество как на наиболее перспективную форму организации ПО.</a:t>
            </a:r>
          </a:p>
          <a:p>
            <a:r>
              <a:rPr lang="ru-RU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Дефицит ресурсов у отдельных ПОО</a:t>
            </a:r>
            <a:r>
              <a:rPr lang="en-US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ru-RU" sz="1200" b="0" i="1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материальных, методических, кадровых решается за счёт сети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010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Сеть помогает найти прецеденты, получить экспертизу собственных разработок, расширить перечень образовательных услуг для студентов, в том числе, посредством реализации образовательных программ в сетевой форме.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Сеть создается на добровольной основе, удерживается общей проблематикой и интересами всех членов сети. Таким образом, сеть всегда является результатом проектного замысла, поскольку участники должны участвовать в едином целеполагании, согласовывать механизмы и схемы взаимодействия, договариваться о результатах деятельности.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Тюменская область  в целом и ТТСИ 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ГХ,  в частности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является одним из пилотных регионов по  реализации приоритетных проектов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апробации демонстрационного экзамена в рамках реализации мероприятий Регионального стандарта кадрового обеспечения промышленного роста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«Современная цифровая образовательная среда в Российской Федерации»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Создание и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развитие инновационной сети распространения лучших практик подготовки кадров по перечню наиболее востребованных, новых и перспективных профессий и специальностей СПО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Тюменской области на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базе сетевого центра профессиональных кадров в строительстве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(далее - Центр) ГАПОУ ТО «Тюменский техникум строительной индустрии и городского хозяйства» (далее – Техникум).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достижения поставленной цели сформулированы следующие задачи: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Создать сетевой центр профессиональных кадров в строительстве на базе Техникума.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Разработать мероприятия по реализации и распространению в системе профессионального образования новых образовательных технологий, форм организации образовательного процесса, лучших практик подготовки кадров по перечню профессий ТОП-50 в области Строительство, включая технологии электронного обучения.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Обеспечить функционирование и коллективное использование ресурсов Центра участниками сети.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Разработать новые и модернизировать существующие программы повышения квалификации для руководящих и педагогических работников по вопросам подготовки кадров по профессиям ТОП-50 в области строительства.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реализации Программы выбрана область подготовки из перечня ТОП – 50 Строительство, включающая программы подготовки по профессиям/специальностям: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08.01.24 Мастер столярно-плотничных, паркетных и стекольных работ;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08.01.25 Мастер отделочных строительных и декоративных работ;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08.01.26 Мастер по ремонту и обслуживанию инженерных систем ЖКХ;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15.02.26 Техническое обслуживание и ремонт систем вентиляции и кондиционирования.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78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65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20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594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 userDrawn="1"/>
        </p:nvSpPr>
        <p:spPr>
          <a:xfrm>
            <a:off x="11453285" y="244476"/>
            <a:ext cx="461433" cy="346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3" name="Rectangle 7"/>
          <p:cNvSpPr/>
          <p:nvPr userDrawn="1"/>
        </p:nvSpPr>
        <p:spPr>
          <a:xfrm>
            <a:off x="11453285" y="544514"/>
            <a:ext cx="461433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1508312" y="265113"/>
            <a:ext cx="35137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3D4BDCA9-F4BE-4BEB-99BC-D37DAF4043EF}" type="slidenum">
              <a:rPr lang="id-ID" altLang="ru-RU" sz="1100" b="1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ctr" eaLnBrk="1" hangingPunct="1"/>
              <a:t>‹#›</a:t>
            </a:fld>
            <a:endParaRPr lang="id-ID" altLang="ru-RU" sz="110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8587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31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85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51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71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329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368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606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50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A7ED7-61C7-4AB6-B4CF-3EF499117A4A}" type="datetimeFigureOut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61259-5F68-4560-A7C0-C21523775A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3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5152850" y="2211035"/>
            <a:ext cx="58785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13334" name="Content Placeholder 2"/>
          <p:cNvSpPr txBox="1">
            <a:spLocks/>
          </p:cNvSpPr>
          <p:nvPr/>
        </p:nvSpPr>
        <p:spPr bwMode="auto">
          <a:xfrm>
            <a:off x="5152850" y="1393031"/>
            <a:ext cx="5451475" cy="3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2C3F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11823" y="1778792"/>
            <a:ext cx="681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СЦПК)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0278" y="326075"/>
            <a:ext cx="96740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ТО «Тюменский техникум строительной индустрии и городского хозяйства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84" y="1424758"/>
            <a:ext cx="5429872" cy="47878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2" descr="https://kktcash.ru/upload/iblock/a6a/a6a64a91fb5cc724eef4c915d6c384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57" y="4383790"/>
            <a:ext cx="4615543" cy="230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922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713" y="0"/>
            <a:ext cx="99353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взаимодействие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система связей, обеспечивающая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26475" y="913585"/>
            <a:ext cx="2349256" cy="651326"/>
            <a:chOff x="4377" y="178392"/>
            <a:chExt cx="1628315" cy="651326"/>
          </a:xfrm>
        </p:grpSpPr>
        <p:sp>
          <p:nvSpPr>
            <p:cNvPr id="16" name="Шеврон 15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7" name="Шеврон 4"/>
            <p:cNvSpPr txBox="1"/>
            <p:nvPr/>
          </p:nvSpPr>
          <p:spPr>
            <a:xfrm>
              <a:off x="258938" y="178392"/>
              <a:ext cx="1090246" cy="6513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marL="0" marR="0" lvl="0" indent="0" algn="ctr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доступность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258701" y="913585"/>
            <a:ext cx="1945345" cy="651326"/>
            <a:chOff x="4377" y="178392"/>
            <a:chExt cx="1628315" cy="651326"/>
          </a:xfrm>
        </p:grpSpPr>
        <p:sp>
          <p:nvSpPr>
            <p:cNvPr id="19" name="Шеврон 18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0" name="Шеврон 4"/>
            <p:cNvSpPr txBox="1"/>
            <p:nvPr/>
          </p:nvSpPr>
          <p:spPr>
            <a:xfrm>
              <a:off x="258938" y="178392"/>
              <a:ext cx="1179000" cy="6513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вариативность</a:t>
              </a: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971374" y="913585"/>
            <a:ext cx="1828265" cy="651326"/>
            <a:chOff x="4377" y="178392"/>
            <a:chExt cx="1628315" cy="651326"/>
          </a:xfrm>
        </p:grpSpPr>
        <p:sp>
          <p:nvSpPr>
            <p:cNvPr id="22" name="Шеврон 21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3" name="Шеврон 4"/>
            <p:cNvSpPr txBox="1"/>
            <p:nvPr/>
          </p:nvSpPr>
          <p:spPr>
            <a:xfrm>
              <a:off x="258938" y="178392"/>
              <a:ext cx="1179000" cy="6513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открытость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580971" y="913585"/>
            <a:ext cx="2228484" cy="651326"/>
            <a:chOff x="4377" y="178392"/>
            <a:chExt cx="1628315" cy="651326"/>
          </a:xfrm>
        </p:grpSpPr>
        <p:sp>
          <p:nvSpPr>
            <p:cNvPr id="25" name="Шеврон 24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6" name="Шеврон 4"/>
            <p:cNvSpPr txBox="1"/>
            <p:nvPr/>
          </p:nvSpPr>
          <p:spPr>
            <a:xfrm>
              <a:off x="258938" y="178392"/>
              <a:ext cx="1179000" cy="6513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компетентность</a:t>
              </a:r>
              <a:endPara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642186" y="882814"/>
            <a:ext cx="2198798" cy="710307"/>
            <a:chOff x="4377" y="178392"/>
            <a:chExt cx="1689988" cy="651326"/>
          </a:xfrm>
        </p:grpSpPr>
        <p:sp>
          <p:nvSpPr>
            <p:cNvPr id="28" name="Шеврон 27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solidFill>
              <a:srgbClr val="8064A2">
                <a:lumMod val="60000"/>
                <a:lumOff val="4000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9" name="Шеврон 4"/>
            <p:cNvSpPr txBox="1"/>
            <p:nvPr/>
          </p:nvSpPr>
          <p:spPr>
            <a:xfrm>
              <a:off x="179863" y="178392"/>
              <a:ext cx="1514502" cy="6513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ИКТ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9653" y="886153"/>
            <a:ext cx="1949793" cy="1357516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561217" y="1810070"/>
            <a:ext cx="7649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сетевого взаимодействия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-164532" y="2415569"/>
            <a:ext cx="2720073" cy="869339"/>
            <a:chOff x="-151985" y="981827"/>
            <a:chExt cx="1628315" cy="741901"/>
          </a:xfrm>
          <a:solidFill>
            <a:schemeClr val="accent1"/>
          </a:solidFill>
        </p:grpSpPr>
        <p:sp>
          <p:nvSpPr>
            <p:cNvPr id="33" name="Шеврон 32"/>
            <p:cNvSpPr/>
            <p:nvPr/>
          </p:nvSpPr>
          <p:spPr>
            <a:xfrm>
              <a:off x="-151985" y="981827"/>
              <a:ext cx="1628315" cy="741901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34" name="Шеврон 4"/>
            <p:cNvSpPr txBox="1"/>
            <p:nvPr/>
          </p:nvSpPr>
          <p:spPr>
            <a:xfrm>
              <a:off x="108043" y="1034351"/>
              <a:ext cx="1019664" cy="63685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распределять ресурсы 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2258701" y="2384798"/>
            <a:ext cx="2756684" cy="874525"/>
            <a:chOff x="-151985" y="981827"/>
            <a:chExt cx="1628315" cy="746327"/>
          </a:xfrm>
          <a:solidFill>
            <a:schemeClr val="accent1"/>
          </a:solidFill>
        </p:grpSpPr>
        <p:sp>
          <p:nvSpPr>
            <p:cNvPr id="48" name="Шеврон 47"/>
            <p:cNvSpPr/>
            <p:nvPr/>
          </p:nvSpPr>
          <p:spPr>
            <a:xfrm>
              <a:off x="-151985" y="981827"/>
              <a:ext cx="1628315" cy="741901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49" name="Шеврон 4"/>
            <p:cNvSpPr txBox="1"/>
            <p:nvPr/>
          </p:nvSpPr>
          <p:spPr>
            <a:xfrm>
              <a:off x="164207" y="1091302"/>
              <a:ext cx="1019664" cy="63685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r>
                <a:rPr lang="ru-RU" dirty="0" smtClean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пираться</a:t>
              </a:r>
              <a:r>
                <a:rPr lang="ru-RU" dirty="0" smtClean="0">
                  <a:solidFill>
                    <a:sysClr val="windowText" lastClr="000000"/>
                  </a:solidFill>
                </a:rPr>
                <a:t> на инициативу</a:t>
              </a:r>
              <a:endParaRPr lang="ru-RU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708965" y="2436259"/>
            <a:ext cx="3100497" cy="807795"/>
            <a:chOff x="-151985" y="981827"/>
            <a:chExt cx="1628315" cy="741901"/>
          </a:xfrm>
          <a:solidFill>
            <a:schemeClr val="accent1"/>
          </a:solidFill>
        </p:grpSpPr>
        <p:sp>
          <p:nvSpPr>
            <p:cNvPr id="51" name="Шеврон 50"/>
            <p:cNvSpPr/>
            <p:nvPr/>
          </p:nvSpPr>
          <p:spPr>
            <a:xfrm>
              <a:off x="-151985" y="981827"/>
              <a:ext cx="1628315" cy="741901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52" name="Шеврон 4"/>
            <p:cNvSpPr txBox="1"/>
            <p:nvPr/>
          </p:nvSpPr>
          <p:spPr>
            <a:xfrm>
              <a:off x="108043" y="1034351"/>
              <a:ext cx="1019664" cy="63685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r>
                <a:rPr lang="ru-RU" dirty="0" smtClean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существлять контакт</a:t>
              </a:r>
              <a:endParaRPr lang="ru-RU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9641439" y="2436259"/>
            <a:ext cx="2506932" cy="848649"/>
            <a:chOff x="-151985" y="981827"/>
            <a:chExt cx="1628315" cy="741901"/>
          </a:xfrm>
          <a:solidFill>
            <a:schemeClr val="accent1"/>
          </a:solidFill>
        </p:grpSpPr>
        <p:sp>
          <p:nvSpPr>
            <p:cNvPr id="54" name="Шеврон 53"/>
            <p:cNvSpPr/>
            <p:nvPr/>
          </p:nvSpPr>
          <p:spPr>
            <a:xfrm>
              <a:off x="-151985" y="981827"/>
              <a:ext cx="1628315" cy="741901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55" name="Шеврон 4"/>
            <p:cNvSpPr txBox="1"/>
            <p:nvPr/>
          </p:nvSpPr>
          <p:spPr>
            <a:xfrm>
              <a:off x="108043" y="1034351"/>
              <a:ext cx="1019664" cy="63685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</a:t>
              </a:r>
              <a:r>
                <a:rPr lang="ru-RU" sz="1600" dirty="0" smtClean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ыстраивать пути</a:t>
              </a:r>
              <a:endParaRPr 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494769" y="2446341"/>
            <a:ext cx="2510073" cy="807796"/>
            <a:chOff x="-151985" y="981827"/>
            <a:chExt cx="1628315" cy="741901"/>
          </a:xfrm>
          <a:solidFill>
            <a:schemeClr val="accent1"/>
          </a:solidFill>
        </p:grpSpPr>
        <p:sp>
          <p:nvSpPr>
            <p:cNvPr id="57" name="Шеврон 56"/>
            <p:cNvSpPr/>
            <p:nvPr/>
          </p:nvSpPr>
          <p:spPr>
            <a:xfrm>
              <a:off x="-151985" y="981827"/>
              <a:ext cx="1628315" cy="741901"/>
            </a:xfrm>
            <a:prstGeom prst="chevron">
              <a:avLst/>
            </a:prstGeom>
            <a:grpFill/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58" name="Шеврон 4"/>
            <p:cNvSpPr txBox="1"/>
            <p:nvPr/>
          </p:nvSpPr>
          <p:spPr>
            <a:xfrm>
              <a:off x="136541" y="1080703"/>
              <a:ext cx="1019664" cy="63685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r>
                <a:rPr lang="ru-RU" dirty="0" smtClean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спользовать общий ресурс </a:t>
              </a:r>
              <a:endParaRPr lang="ru-RU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475" y="101914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58" y="1746551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Прямоугольник 60"/>
          <p:cNvSpPr/>
          <p:nvPr/>
        </p:nvSpPr>
        <p:spPr>
          <a:xfrm>
            <a:off x="269840" y="3471086"/>
            <a:ext cx="112717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мощный ресурс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инновационного образования</a:t>
            </a:r>
          </a:p>
        </p:txBody>
      </p:sp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58" y="3372453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3" name="Группа 62"/>
          <p:cNvGrpSpPr/>
          <p:nvPr/>
        </p:nvGrpSpPr>
        <p:grpSpPr>
          <a:xfrm>
            <a:off x="226475" y="4190561"/>
            <a:ext cx="4483480" cy="789898"/>
            <a:chOff x="4377" y="178392"/>
            <a:chExt cx="1628315" cy="651326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4" name="Шеврон 63"/>
            <p:cNvSpPr/>
            <p:nvPr/>
          </p:nvSpPr>
          <p:spPr>
            <a:xfrm>
              <a:off x="4377" y="178392"/>
              <a:ext cx="1628315" cy="651326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5" name="Шеврон 4"/>
            <p:cNvSpPr txBox="1"/>
            <p:nvPr/>
          </p:nvSpPr>
          <p:spPr>
            <a:xfrm>
              <a:off x="330040" y="227154"/>
              <a:ext cx="976989" cy="53532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Усиление ресурса ПОО</a:t>
              </a:r>
              <a:endParaRPr lang="ru-RU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4888523" y="4190561"/>
            <a:ext cx="5419241" cy="789898"/>
            <a:chOff x="-46715" y="153134"/>
            <a:chExt cx="1679407" cy="82473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67" name="Шеврон 66"/>
            <p:cNvSpPr/>
            <p:nvPr/>
          </p:nvSpPr>
          <p:spPr>
            <a:xfrm>
              <a:off x="-46715" y="153134"/>
              <a:ext cx="1679407" cy="824737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Шеврон 4"/>
            <p:cNvSpPr txBox="1"/>
            <p:nvPr/>
          </p:nvSpPr>
          <p:spPr>
            <a:xfrm>
              <a:off x="330040" y="178392"/>
              <a:ext cx="976989" cy="6513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</a:t>
              </a:r>
              <a:r>
                <a:rPr lang="ru-RU" sz="1600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родвижение</a:t>
              </a:r>
              <a:r>
                <a:rPr lang="ru-RU" sz="1600" kern="1200" dirty="0" smtClean="0">
                  <a:solidFill>
                    <a:schemeClr val="tx1"/>
                  </a:solidFill>
                </a:rPr>
                <a:t> образовательных продуктов - </a:t>
              </a:r>
              <a:r>
                <a:rPr lang="ru-RU" sz="1600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финансирование</a:t>
              </a:r>
              <a:endParaRPr lang="ru-RU" sz="1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307058" y="5207491"/>
            <a:ext cx="114968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сотрудничество – перспективная форма организации обучения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20" y="5129574"/>
            <a:ext cx="360040" cy="57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13" y="5699934"/>
            <a:ext cx="2471101" cy="99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04111" y="826476"/>
            <a:ext cx="7033846" cy="4853354"/>
            <a:chOff x="-389986" y="0"/>
            <a:chExt cx="3319029" cy="2257425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 flipV="1">
              <a:off x="1295400" y="1438275"/>
              <a:ext cx="0" cy="285750"/>
            </a:xfrm>
            <a:prstGeom prst="line">
              <a:avLst/>
            </a:prstGeom>
            <a:ln w="19050">
              <a:solidFill>
                <a:srgbClr val="4082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Группа 3"/>
            <p:cNvGrpSpPr/>
            <p:nvPr/>
          </p:nvGrpSpPr>
          <p:grpSpPr>
            <a:xfrm>
              <a:off x="-389986" y="0"/>
              <a:ext cx="3319029" cy="2257425"/>
              <a:chOff x="-389986" y="0"/>
              <a:chExt cx="3319029" cy="2257425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914400" y="847725"/>
                <a:ext cx="647700" cy="590550"/>
              </a:xfrm>
              <a:prstGeom prst="ellipse">
                <a:avLst/>
              </a:prstGeom>
              <a:noFill/>
              <a:ln>
                <a:solidFill>
                  <a:srgbClr val="4082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6" name="Группа 5"/>
              <p:cNvGrpSpPr/>
              <p:nvPr/>
            </p:nvGrpSpPr>
            <p:grpSpPr>
              <a:xfrm>
                <a:off x="1733550" y="600075"/>
                <a:ext cx="946567" cy="526416"/>
                <a:chOff x="330116" y="226441"/>
                <a:chExt cx="969801" cy="533400"/>
              </a:xfrm>
            </p:grpSpPr>
            <p:sp>
              <p:nvSpPr>
                <p:cNvPr id="27" name="Поле 2"/>
                <p:cNvSpPr txBox="1"/>
                <p:nvPr/>
              </p:nvSpPr>
              <p:spPr>
                <a:xfrm>
                  <a:off x="559020" y="338275"/>
                  <a:ext cx="542041" cy="355414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17780" algn="ctr">
                    <a:lnSpc>
                      <a:spcPct val="115000"/>
                    </a:lnSpc>
                    <a:spcAft>
                      <a:spcPts val="0"/>
                    </a:spcAft>
                  </a:pPr>
                  <a:r>
                    <a:rPr lang="ru-RU" sz="1200" b="1" dirty="0"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rPr>
                    <a:t>ГАПОУ ТО «ГАПК»</a:t>
                  </a:r>
                </a:p>
              </p:txBody>
            </p:sp>
            <p:sp>
              <p:nvSpPr>
                <p:cNvPr id="28" name="Овал 27"/>
                <p:cNvSpPr/>
                <p:nvPr/>
              </p:nvSpPr>
              <p:spPr>
                <a:xfrm>
                  <a:off x="330116" y="226441"/>
                  <a:ext cx="969801" cy="533400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7" name="Группа 6"/>
              <p:cNvGrpSpPr/>
              <p:nvPr/>
            </p:nvGrpSpPr>
            <p:grpSpPr>
              <a:xfrm>
                <a:off x="-314325" y="1438275"/>
                <a:ext cx="1047750" cy="533400"/>
                <a:chOff x="-466725" y="0"/>
                <a:chExt cx="1047750" cy="533400"/>
              </a:xfrm>
            </p:grpSpPr>
            <p:sp>
              <p:nvSpPr>
                <p:cNvPr id="25" name="Поле 6"/>
                <p:cNvSpPr txBox="1"/>
                <p:nvPr/>
              </p:nvSpPr>
              <p:spPr>
                <a:xfrm>
                  <a:off x="-156223" y="133350"/>
                  <a:ext cx="581025" cy="2095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</a:pPr>
                  <a:r>
                    <a:rPr lang="ru-RU" sz="1200" b="1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ГАПОУ ТО «ТМТ»</a:t>
                  </a:r>
                </a:p>
              </p:txBody>
            </p:sp>
            <p:sp>
              <p:nvSpPr>
                <p:cNvPr id="26" name="Овал 25"/>
                <p:cNvSpPr/>
                <p:nvPr/>
              </p:nvSpPr>
              <p:spPr>
                <a:xfrm>
                  <a:off x="-466725" y="0"/>
                  <a:ext cx="1047750" cy="533400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8" name="Группа 7"/>
              <p:cNvGrpSpPr/>
              <p:nvPr/>
            </p:nvGrpSpPr>
            <p:grpSpPr>
              <a:xfrm>
                <a:off x="-389986" y="628650"/>
                <a:ext cx="971011" cy="533400"/>
                <a:chOff x="-389986" y="0"/>
                <a:chExt cx="971011" cy="533400"/>
              </a:xfrm>
            </p:grpSpPr>
            <p:sp>
              <p:nvSpPr>
                <p:cNvPr id="23" name="Поле 9"/>
                <p:cNvSpPr txBox="1"/>
                <p:nvPr/>
              </p:nvSpPr>
              <p:spPr>
                <a:xfrm>
                  <a:off x="-150315" y="152400"/>
                  <a:ext cx="581025" cy="2095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</a:pPr>
                  <a:r>
                    <a:rPr lang="ru-RU" sz="1200" b="1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ГАПОУ ТО «АТК»</a:t>
                  </a:r>
                </a:p>
              </p:txBody>
            </p:sp>
            <p:sp>
              <p:nvSpPr>
                <p:cNvPr id="24" name="Овал 23"/>
                <p:cNvSpPr/>
                <p:nvPr/>
              </p:nvSpPr>
              <p:spPr>
                <a:xfrm>
                  <a:off x="-389986" y="0"/>
                  <a:ext cx="971011" cy="533400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9" name="Группа 8"/>
              <p:cNvGrpSpPr/>
              <p:nvPr/>
            </p:nvGrpSpPr>
            <p:grpSpPr>
              <a:xfrm>
                <a:off x="822973" y="1724025"/>
                <a:ext cx="892466" cy="533400"/>
                <a:chOff x="-205727" y="0"/>
                <a:chExt cx="892466" cy="533400"/>
              </a:xfrm>
            </p:grpSpPr>
            <p:sp>
              <p:nvSpPr>
                <p:cNvPr id="21" name="Поле 12"/>
                <p:cNvSpPr txBox="1"/>
                <p:nvPr/>
              </p:nvSpPr>
              <p:spPr>
                <a:xfrm>
                  <a:off x="0" y="152400"/>
                  <a:ext cx="581025" cy="2095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200" b="1" dirty="0">
                      <a:latin typeface="Times New Roman" panose="02020603050405020304" pitchFamily="18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ГАПОУ ТО «ЗСГК»</a:t>
                  </a:r>
                </a:p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endParaRPr lang="ru-RU" sz="1000" dirty="0">
                    <a:effectLst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2" name="Овал 21"/>
                <p:cNvSpPr/>
                <p:nvPr/>
              </p:nvSpPr>
              <p:spPr>
                <a:xfrm>
                  <a:off x="-205727" y="0"/>
                  <a:ext cx="892466" cy="533400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0" name="Группа 9"/>
              <p:cNvGrpSpPr/>
              <p:nvPr/>
            </p:nvGrpSpPr>
            <p:grpSpPr>
              <a:xfrm>
                <a:off x="1763064" y="1438275"/>
                <a:ext cx="1165979" cy="533400"/>
                <a:chOff x="-65736" y="19050"/>
                <a:chExt cx="1165979" cy="533400"/>
              </a:xfrm>
            </p:grpSpPr>
            <p:sp>
              <p:nvSpPr>
                <p:cNvPr id="19" name="Поле 15"/>
                <p:cNvSpPr txBox="1"/>
                <p:nvPr/>
              </p:nvSpPr>
              <p:spPr>
                <a:xfrm>
                  <a:off x="-65736" y="95250"/>
                  <a:ext cx="1165979" cy="2857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2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rPr>
                    <a:t>ГАПОУ ТО </a:t>
                  </a:r>
                  <a:endParaRPr lang="ru-RU" sz="12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endParaRPr>
                </a:p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2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rPr>
                    <a:t>«</a:t>
                  </a:r>
                  <a:r>
                    <a:rPr lang="ru-RU" sz="12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Calibri"/>
                      <a:cs typeface="Times New Roman" panose="02020603050405020304" pitchFamily="18" charset="0"/>
                    </a:rPr>
                    <a:t>ЗАПТ»</a:t>
                  </a:r>
                </a:p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endParaRPr lang="ru-RU" sz="1000" dirty="0">
                    <a:effectLst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20" name="Овал 19"/>
                <p:cNvSpPr/>
                <p:nvPr/>
              </p:nvSpPr>
              <p:spPr>
                <a:xfrm>
                  <a:off x="-23812" y="19050"/>
                  <a:ext cx="1032783" cy="533400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>
                <a:off x="733425" y="0"/>
                <a:ext cx="876300" cy="561976"/>
                <a:chOff x="-180975" y="0"/>
                <a:chExt cx="876300" cy="561976"/>
              </a:xfrm>
            </p:grpSpPr>
            <p:sp>
              <p:nvSpPr>
                <p:cNvPr id="17" name="Поле 18"/>
                <p:cNvSpPr txBox="1"/>
                <p:nvPr/>
              </p:nvSpPr>
              <p:spPr>
                <a:xfrm>
                  <a:off x="7166" y="152400"/>
                  <a:ext cx="581025" cy="20955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indent="-90170"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ru-RU" sz="1000" dirty="0" smtClean="0">
                      <a:ea typeface="Calibri"/>
                      <a:cs typeface="Times New Roman"/>
                    </a:rPr>
                    <a:t>ГАПОУ » </a:t>
                  </a:r>
                  <a:endParaRPr lang="ru-RU" sz="1000" dirty="0"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18" name="Овал 17"/>
                <p:cNvSpPr/>
                <p:nvPr/>
              </p:nvSpPr>
              <p:spPr>
                <a:xfrm>
                  <a:off x="-180975" y="0"/>
                  <a:ext cx="876300" cy="561976"/>
                </a:xfrm>
                <a:prstGeom prst="ellipse">
                  <a:avLst/>
                </a:prstGeom>
                <a:noFill/>
                <a:ln>
                  <a:solidFill>
                    <a:srgbClr val="4082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1228725" y="533400"/>
                <a:ext cx="9525" cy="314325"/>
              </a:xfrm>
              <a:prstGeom prst="line">
                <a:avLst/>
              </a:prstGeom>
              <a:ln w="19050">
                <a:solidFill>
                  <a:srgbClr val="4082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81025" y="990600"/>
                <a:ext cx="333375" cy="66675"/>
              </a:xfrm>
              <a:prstGeom prst="line">
                <a:avLst/>
              </a:prstGeom>
              <a:ln w="19050">
                <a:solidFill>
                  <a:srgbClr val="4082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V="1">
                <a:off x="666750" y="1343025"/>
                <a:ext cx="304800" cy="228600"/>
              </a:xfrm>
              <a:prstGeom prst="line">
                <a:avLst/>
              </a:prstGeom>
              <a:ln w="19050">
                <a:solidFill>
                  <a:srgbClr val="4082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flipV="1">
                <a:off x="1562100" y="971550"/>
                <a:ext cx="276225" cy="85725"/>
              </a:xfrm>
              <a:prstGeom prst="line">
                <a:avLst/>
              </a:prstGeom>
              <a:ln w="19050">
                <a:solidFill>
                  <a:srgbClr val="4082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1495425" y="1285875"/>
                <a:ext cx="380365" cy="209550"/>
              </a:xfrm>
              <a:prstGeom prst="line">
                <a:avLst/>
              </a:prstGeom>
              <a:ln w="19050">
                <a:solidFill>
                  <a:srgbClr val="4082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Поле 9"/>
          <p:cNvSpPr txBox="1"/>
          <p:nvPr/>
        </p:nvSpPr>
        <p:spPr>
          <a:xfrm>
            <a:off x="5136263" y="1218680"/>
            <a:ext cx="1110220" cy="520639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ГАПОУ ТО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«ТЛТ»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18581" y="3052822"/>
            <a:ext cx="145801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ГАПОУ 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</a:p>
          <a:p>
            <a:pPr algn="ctr">
              <a:lnSpc>
                <a:spcPct val="115000"/>
              </a:lnSpc>
            </a:pP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«ТТСИ и ГХ»</a:t>
            </a: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729" y="2339406"/>
            <a:ext cx="1066800" cy="64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6152" y="739590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45128" y="2099646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5240" y="2010463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3878" y="4187021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4954" y="5156955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031" y="4554933"/>
            <a:ext cx="1057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Группа 40"/>
          <p:cNvGrpSpPr/>
          <p:nvPr/>
        </p:nvGrpSpPr>
        <p:grpSpPr>
          <a:xfrm>
            <a:off x="7527672" y="5927675"/>
            <a:ext cx="1628315" cy="651326"/>
            <a:chOff x="7331795" y="178392"/>
            <a:chExt cx="1628315" cy="651326"/>
          </a:xfrm>
        </p:grpSpPr>
        <p:sp>
          <p:nvSpPr>
            <p:cNvPr id="42" name="Шеврон 41"/>
            <p:cNvSpPr/>
            <p:nvPr/>
          </p:nvSpPr>
          <p:spPr>
            <a:xfrm>
              <a:off x="7331795" y="178392"/>
              <a:ext cx="1628315" cy="651326"/>
            </a:xfrm>
            <a:prstGeom prst="chevron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Шеврон 4"/>
            <p:cNvSpPr txBox="1"/>
            <p:nvPr/>
          </p:nvSpPr>
          <p:spPr>
            <a:xfrm>
              <a:off x="7657458" y="178392"/>
              <a:ext cx="976989" cy="651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>
                  <a:solidFill>
                    <a:schemeClr val="tx1"/>
                  </a:solidFill>
                </a:rPr>
                <a:t>Схемы</a:t>
              </a:r>
              <a:endParaRPr lang="ru-RU" sz="13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61057" y="5888201"/>
            <a:ext cx="1628315" cy="651326"/>
            <a:chOff x="7331795" y="178392"/>
            <a:chExt cx="1628315" cy="651326"/>
          </a:xfrm>
        </p:grpSpPr>
        <p:sp>
          <p:nvSpPr>
            <p:cNvPr id="45" name="Шеврон 44"/>
            <p:cNvSpPr/>
            <p:nvPr/>
          </p:nvSpPr>
          <p:spPr>
            <a:xfrm>
              <a:off x="7331795" y="178392"/>
              <a:ext cx="1628315" cy="651326"/>
            </a:xfrm>
            <a:prstGeom prst="chevron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Шеврон 4"/>
            <p:cNvSpPr txBox="1"/>
            <p:nvPr/>
          </p:nvSpPr>
          <p:spPr>
            <a:xfrm>
              <a:off x="7657458" y="178392"/>
              <a:ext cx="976989" cy="651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>
                  <a:solidFill>
                    <a:schemeClr val="tx1"/>
                  </a:solidFill>
                </a:rPr>
                <a:t>Единая цель</a:t>
              </a:r>
              <a:endParaRPr lang="ru-RU" sz="13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969496" y="5927675"/>
            <a:ext cx="1628315" cy="651326"/>
            <a:chOff x="7331795" y="178392"/>
            <a:chExt cx="1628315" cy="651326"/>
          </a:xfrm>
        </p:grpSpPr>
        <p:sp>
          <p:nvSpPr>
            <p:cNvPr id="48" name="Шеврон 47"/>
            <p:cNvSpPr/>
            <p:nvPr/>
          </p:nvSpPr>
          <p:spPr>
            <a:xfrm>
              <a:off x="7331795" y="178392"/>
              <a:ext cx="1628315" cy="651326"/>
            </a:xfrm>
            <a:prstGeom prst="chevron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Шеврон 4"/>
            <p:cNvSpPr txBox="1"/>
            <p:nvPr/>
          </p:nvSpPr>
          <p:spPr>
            <a:xfrm>
              <a:off x="7657458" y="178392"/>
              <a:ext cx="976989" cy="651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>
                  <a:solidFill>
                    <a:schemeClr val="tx1"/>
                  </a:solidFill>
                </a:rPr>
                <a:t>Результат проекта</a:t>
              </a:r>
              <a:endParaRPr lang="ru-RU" sz="13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2285066" y="5927675"/>
            <a:ext cx="1628315" cy="651326"/>
            <a:chOff x="7331795" y="178392"/>
            <a:chExt cx="1628315" cy="651326"/>
          </a:xfrm>
        </p:grpSpPr>
        <p:sp>
          <p:nvSpPr>
            <p:cNvPr id="51" name="Шеврон 50"/>
            <p:cNvSpPr/>
            <p:nvPr/>
          </p:nvSpPr>
          <p:spPr>
            <a:xfrm>
              <a:off x="7331795" y="178392"/>
              <a:ext cx="1628315" cy="651326"/>
            </a:xfrm>
            <a:prstGeom prst="chevron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Шеврон 4"/>
            <p:cNvSpPr txBox="1"/>
            <p:nvPr/>
          </p:nvSpPr>
          <p:spPr>
            <a:xfrm>
              <a:off x="7564733" y="178392"/>
              <a:ext cx="1122581" cy="651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kern="1200" dirty="0" smtClean="0">
                  <a:solidFill>
                    <a:schemeClr val="tx1"/>
                  </a:solidFill>
                </a:rPr>
                <a:t>Проблематика </a:t>
              </a:r>
              <a:endParaRPr lang="ru-RU" sz="13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4809435" y="5913307"/>
            <a:ext cx="1628315" cy="651326"/>
            <a:chOff x="7331795" y="178392"/>
            <a:chExt cx="1628315" cy="651326"/>
          </a:xfrm>
        </p:grpSpPr>
        <p:sp>
          <p:nvSpPr>
            <p:cNvPr id="54" name="Шеврон 53"/>
            <p:cNvSpPr/>
            <p:nvPr/>
          </p:nvSpPr>
          <p:spPr>
            <a:xfrm>
              <a:off x="7331795" y="178392"/>
              <a:ext cx="1628315" cy="651326"/>
            </a:xfrm>
            <a:prstGeom prst="chevron">
              <a:avLst/>
            </a:prstGeom>
            <a:solidFill>
              <a:schemeClr val="bg1"/>
            </a:solidFill>
            <a:ln w="952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Шеврон 4"/>
            <p:cNvSpPr txBox="1"/>
            <p:nvPr/>
          </p:nvSpPr>
          <p:spPr>
            <a:xfrm>
              <a:off x="7710325" y="178392"/>
              <a:ext cx="976989" cy="6513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dirty="0" smtClean="0">
                  <a:solidFill>
                    <a:schemeClr val="tx1"/>
                  </a:solidFill>
                </a:rPr>
                <a:t>М</a:t>
              </a:r>
              <a:r>
                <a:rPr lang="ru-RU" sz="1300" kern="1200" dirty="0" smtClean="0">
                  <a:solidFill>
                    <a:schemeClr val="tx1"/>
                  </a:solidFill>
                </a:rPr>
                <a:t>еханизм </a:t>
              </a:r>
              <a:endParaRPr lang="ru-RU" sz="1300" kern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56" name="Рисунок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25" y="93529"/>
            <a:ext cx="1485586" cy="112515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93575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/>
          <p:nvPr/>
        </p:nvPicPr>
        <p:blipFill>
          <a:blip r:embed="rId2"/>
          <a:stretch>
            <a:fillRect/>
          </a:stretch>
        </p:blipFill>
        <p:spPr>
          <a:xfrm>
            <a:off x="694482" y="1238490"/>
            <a:ext cx="10590834" cy="5023414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3" name="Прямоугольник 2"/>
          <p:cNvSpPr/>
          <p:nvPr/>
        </p:nvSpPr>
        <p:spPr>
          <a:xfrm>
            <a:off x="443460" y="565841"/>
            <a:ext cx="112717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партнёрами или модель сетевого взаимодействия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98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Все для программы\Рисунок1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180619" y="893127"/>
            <a:ext cx="9641710" cy="5183582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3" name="Прямоугольник 2"/>
          <p:cNvSpPr/>
          <p:nvPr/>
        </p:nvSpPr>
        <p:spPr>
          <a:xfrm>
            <a:off x="460130" y="264899"/>
            <a:ext cx="112717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управления программой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8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</TotalTime>
  <Words>516</Words>
  <Application>Microsoft Office PowerPoint</Application>
  <PresentationFormat>Широкоэкранный</PresentationFormat>
  <Paragraphs>75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MS PGothic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Доп-2</dc:creator>
  <cp:lastModifiedBy>207-2</cp:lastModifiedBy>
  <cp:revision>98</cp:revision>
  <cp:lastPrinted>2018-02-22T09:49:17Z</cp:lastPrinted>
  <dcterms:created xsi:type="dcterms:W3CDTF">2017-02-15T14:14:00Z</dcterms:created>
  <dcterms:modified xsi:type="dcterms:W3CDTF">2018-02-22T09:49:19Z</dcterms:modified>
</cp:coreProperties>
</file>